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37"/>
  </p:notesMasterIdLst>
  <p:sldIdLst>
    <p:sldId id="259" r:id="rId2"/>
    <p:sldId id="297" r:id="rId3"/>
    <p:sldId id="299" r:id="rId4"/>
    <p:sldId id="300" r:id="rId5"/>
    <p:sldId id="326" r:id="rId6"/>
    <p:sldId id="301" r:id="rId7"/>
    <p:sldId id="303" r:id="rId8"/>
    <p:sldId id="305" r:id="rId9"/>
    <p:sldId id="306" r:id="rId10"/>
    <p:sldId id="307" r:id="rId11"/>
    <p:sldId id="275" r:id="rId12"/>
    <p:sldId id="302" r:id="rId13"/>
    <p:sldId id="308" r:id="rId14"/>
    <p:sldId id="309" r:id="rId15"/>
    <p:sldId id="310" r:id="rId16"/>
    <p:sldId id="279" r:id="rId17"/>
    <p:sldId id="311" r:id="rId18"/>
    <p:sldId id="312" r:id="rId19"/>
    <p:sldId id="313" r:id="rId20"/>
    <p:sldId id="327" r:id="rId21"/>
    <p:sldId id="314" r:id="rId22"/>
    <p:sldId id="315" r:id="rId23"/>
    <p:sldId id="316" r:id="rId24"/>
    <p:sldId id="317" r:id="rId25"/>
    <p:sldId id="328" r:id="rId26"/>
    <p:sldId id="318" r:id="rId27"/>
    <p:sldId id="319" r:id="rId28"/>
    <p:sldId id="320" r:id="rId29"/>
    <p:sldId id="321" r:id="rId30"/>
    <p:sldId id="322" r:id="rId31"/>
    <p:sldId id="329" r:id="rId32"/>
    <p:sldId id="323" r:id="rId33"/>
    <p:sldId id="324" r:id="rId34"/>
    <p:sldId id="325" r:id="rId35"/>
    <p:sldId id="276" r:id="rId36"/>
  </p:sldIdLst>
  <p:sldSz cx="9144000" cy="5143500" type="screen16x9"/>
  <p:notesSz cx="6858000" cy="9144000"/>
  <p:embeddedFontLst>
    <p:embeddedFont>
      <p:font typeface="Caveat Brush" panose="020B0604020202020204" charset="0"/>
      <p:regular r:id="rId38"/>
    </p:embeddedFont>
    <p:embeddedFont>
      <p:font typeface="Poppins" panose="020B0604020202020204" charset="0"/>
      <p:regular r:id="rId39"/>
      <p:bold r:id="rId40"/>
      <p:italic r:id="rId41"/>
      <p:boldItalic r:id="rId4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EB87BC-8FB9-45A5-97D0-03E2017D1FCD}">
  <a:tblStyle styleId="{50EB87BC-8FB9-45A5-97D0-03E2017D1F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3088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gdd6bb563a4_1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1" name="Google Shape;681;gdd6bb563a4_1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4693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gdd6bb563a4_1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gdd6bb563a4_1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gdd6bb563a4_1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gdd6bb563a4_1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994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gdd6bb563a4_1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gdd6bb563a4_1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94877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gdd6bb563a4_1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gdd6bb563a4_1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3045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gdd6bb563a4_1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gdd6bb563a4_1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38872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99820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88498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964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9832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51477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1725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4715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58045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33029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61278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86151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15589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63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7829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85362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18415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42515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60596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43817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dd6bb563a4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dd6bb563a4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16338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dad19b686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dad19b686c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907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4151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3700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0430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123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8645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2014225" y="2659250"/>
            <a:ext cx="5115600" cy="12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subTitle" idx="1"/>
          </p:nvPr>
        </p:nvSpPr>
        <p:spPr>
          <a:xfrm>
            <a:off x="2014225" y="3763800"/>
            <a:ext cx="51156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title" idx="2" hasCustomPrompt="1"/>
          </p:nvPr>
        </p:nvSpPr>
        <p:spPr>
          <a:xfrm>
            <a:off x="3104875" y="1228574"/>
            <a:ext cx="2934300" cy="13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0" name="Google Shape;80;p3"/>
          <p:cNvSpPr/>
          <p:nvPr/>
        </p:nvSpPr>
        <p:spPr>
          <a:xfrm>
            <a:off x="-203787" y="142349"/>
            <a:ext cx="1320613" cy="147651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3"/>
          <p:cNvGrpSpPr/>
          <p:nvPr/>
        </p:nvGrpSpPr>
        <p:grpSpPr>
          <a:xfrm rot="5400000">
            <a:off x="-367056" y="3890590"/>
            <a:ext cx="2235831" cy="1044780"/>
            <a:chOff x="2431350" y="1519275"/>
            <a:chExt cx="925925" cy="432675"/>
          </a:xfrm>
        </p:grpSpPr>
        <p:sp>
          <p:nvSpPr>
            <p:cNvPr id="82" name="Google Shape;82;p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3"/>
          <p:cNvGrpSpPr/>
          <p:nvPr/>
        </p:nvGrpSpPr>
        <p:grpSpPr>
          <a:xfrm rot="3600121" flipH="1">
            <a:off x="-227094" y="711710"/>
            <a:ext cx="1732521" cy="946438"/>
            <a:chOff x="6928067" y="2555588"/>
            <a:chExt cx="1830919" cy="1000190"/>
          </a:xfrm>
        </p:grpSpPr>
        <p:sp>
          <p:nvSpPr>
            <p:cNvPr id="89" name="Google Shape;89;p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" name="Google Shape;90;p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" name="Google Shape;100;p3"/>
          <p:cNvSpPr/>
          <p:nvPr/>
        </p:nvSpPr>
        <p:spPr>
          <a:xfrm>
            <a:off x="7975800" y="-317325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"/>
          <p:cNvSpPr/>
          <p:nvPr/>
        </p:nvSpPr>
        <p:spPr>
          <a:xfrm rot="-9900051" flipH="1">
            <a:off x="7815004" y="1825997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713250" y="118372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-540214" y="3510863"/>
            <a:ext cx="1475859" cy="1093135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4"/>
          <p:cNvGrpSpPr/>
          <p:nvPr/>
        </p:nvGrpSpPr>
        <p:grpSpPr>
          <a:xfrm>
            <a:off x="7788664" y="4604012"/>
            <a:ext cx="1161195" cy="734388"/>
            <a:chOff x="5161625" y="732525"/>
            <a:chExt cx="456050" cy="288425"/>
          </a:xfrm>
        </p:grpSpPr>
        <p:sp>
          <p:nvSpPr>
            <p:cNvPr id="107" name="Google Shape;107;p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4"/>
          <p:cNvSpPr/>
          <p:nvPr/>
        </p:nvSpPr>
        <p:spPr>
          <a:xfrm rot="-9482827">
            <a:off x="-566592" y="2857569"/>
            <a:ext cx="1528617" cy="1384067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"/>
          <p:cNvSpPr/>
          <p:nvPr/>
        </p:nvSpPr>
        <p:spPr>
          <a:xfrm rot="10800000">
            <a:off x="8216700" y="-212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"/>
          <p:cNvSpPr/>
          <p:nvPr/>
        </p:nvSpPr>
        <p:spPr>
          <a:xfrm rot="9624733" flipH="1">
            <a:off x="7744824" y="-207126"/>
            <a:ext cx="1371822" cy="67267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5"/>
          <p:cNvSpPr txBox="1">
            <a:spLocks noGrp="1"/>
          </p:cNvSpPr>
          <p:nvPr>
            <p:ph type="title"/>
          </p:nvPr>
        </p:nvSpPr>
        <p:spPr>
          <a:xfrm>
            <a:off x="206131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0" name="Google Shape;380;p15"/>
          <p:cNvSpPr txBox="1">
            <a:spLocks noGrp="1"/>
          </p:cNvSpPr>
          <p:nvPr>
            <p:ph type="subTitle" idx="1"/>
          </p:nvPr>
        </p:nvSpPr>
        <p:spPr>
          <a:xfrm>
            <a:off x="206131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5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15"/>
          <p:cNvSpPr txBox="1">
            <a:spLocks noGrp="1"/>
          </p:cNvSpPr>
          <p:nvPr>
            <p:ph type="title" idx="3"/>
          </p:nvPr>
        </p:nvSpPr>
        <p:spPr>
          <a:xfrm>
            <a:off x="465948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3" name="Google Shape;383;p15"/>
          <p:cNvSpPr txBox="1">
            <a:spLocks noGrp="1"/>
          </p:cNvSpPr>
          <p:nvPr>
            <p:ph type="subTitle" idx="4"/>
          </p:nvPr>
        </p:nvSpPr>
        <p:spPr>
          <a:xfrm>
            <a:off x="465948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5"/>
          <p:cNvSpPr txBox="1">
            <a:spLocks noGrp="1"/>
          </p:cNvSpPr>
          <p:nvPr>
            <p:ph type="title" idx="5"/>
          </p:nvPr>
        </p:nvSpPr>
        <p:spPr>
          <a:xfrm>
            <a:off x="206131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5" name="Google Shape;385;p15"/>
          <p:cNvSpPr txBox="1">
            <a:spLocks noGrp="1"/>
          </p:cNvSpPr>
          <p:nvPr>
            <p:ph type="subTitle" idx="6"/>
          </p:nvPr>
        </p:nvSpPr>
        <p:spPr>
          <a:xfrm>
            <a:off x="206131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5"/>
          <p:cNvSpPr txBox="1">
            <a:spLocks noGrp="1"/>
          </p:cNvSpPr>
          <p:nvPr>
            <p:ph type="title" idx="7"/>
          </p:nvPr>
        </p:nvSpPr>
        <p:spPr>
          <a:xfrm>
            <a:off x="465948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7" name="Google Shape;387;p15"/>
          <p:cNvSpPr txBox="1">
            <a:spLocks noGrp="1"/>
          </p:cNvSpPr>
          <p:nvPr>
            <p:ph type="subTitle" idx="8"/>
          </p:nvPr>
        </p:nvSpPr>
        <p:spPr>
          <a:xfrm>
            <a:off x="465948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388" name="Google Shape;388;p15"/>
          <p:cNvGrpSpPr/>
          <p:nvPr/>
        </p:nvGrpSpPr>
        <p:grpSpPr>
          <a:xfrm rot="10800000">
            <a:off x="-294114" y="4366888"/>
            <a:ext cx="1661943" cy="776608"/>
            <a:chOff x="2431350" y="1519275"/>
            <a:chExt cx="925925" cy="432675"/>
          </a:xfrm>
        </p:grpSpPr>
        <p:sp>
          <p:nvSpPr>
            <p:cNvPr id="389" name="Google Shape;389;p1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5" name="Google Shape;395;p15"/>
          <p:cNvGrpSpPr/>
          <p:nvPr/>
        </p:nvGrpSpPr>
        <p:grpSpPr>
          <a:xfrm rot="5400000">
            <a:off x="-354070" y="3559411"/>
            <a:ext cx="1161195" cy="734388"/>
            <a:chOff x="5161625" y="732525"/>
            <a:chExt cx="456050" cy="288425"/>
          </a:xfrm>
        </p:grpSpPr>
        <p:sp>
          <p:nvSpPr>
            <p:cNvPr id="396" name="Google Shape;396;p1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5" name="Google Shape;405;p15"/>
          <p:cNvSpPr/>
          <p:nvPr/>
        </p:nvSpPr>
        <p:spPr>
          <a:xfrm rot="10800000">
            <a:off x="8218637" y="-101255"/>
            <a:ext cx="1145014" cy="128018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6" name="Google Shape;406;p15"/>
          <p:cNvGrpSpPr/>
          <p:nvPr/>
        </p:nvGrpSpPr>
        <p:grpSpPr>
          <a:xfrm rot="10800000" flipH="1">
            <a:off x="7709445" y="-355550"/>
            <a:ext cx="1501903" cy="820456"/>
            <a:chOff x="6928067" y="2555588"/>
            <a:chExt cx="1830919" cy="1000190"/>
          </a:xfrm>
        </p:grpSpPr>
        <p:sp>
          <p:nvSpPr>
            <p:cNvPr id="407" name="Google Shape;407;p15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8" name="Google Shape;408;p15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409" name="Google Shape;409;p15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5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5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5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5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5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5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5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15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8" name="Google Shape;418;p15"/>
          <p:cNvSpPr/>
          <p:nvPr/>
        </p:nvSpPr>
        <p:spPr>
          <a:xfrm rot="7200088" flipH="1">
            <a:off x="8040008" y="-33406"/>
            <a:ext cx="1525780" cy="748157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_1"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" name="Google Shape;555;p22"/>
          <p:cNvGrpSpPr/>
          <p:nvPr/>
        </p:nvGrpSpPr>
        <p:grpSpPr>
          <a:xfrm rot="-5400000">
            <a:off x="3542852" y="-704438"/>
            <a:ext cx="1362411" cy="2352602"/>
            <a:chOff x="428525" y="2080425"/>
            <a:chExt cx="639900" cy="1104975"/>
          </a:xfrm>
        </p:grpSpPr>
        <p:sp>
          <p:nvSpPr>
            <p:cNvPr id="556" name="Google Shape;556;p22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2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2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2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2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2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2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2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2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2"/>
          <p:cNvGrpSpPr/>
          <p:nvPr/>
        </p:nvGrpSpPr>
        <p:grpSpPr>
          <a:xfrm rot="8707354" flipH="1">
            <a:off x="3324195" y="201003"/>
            <a:ext cx="1732547" cy="946452"/>
            <a:chOff x="6928067" y="2555588"/>
            <a:chExt cx="1830919" cy="1000190"/>
          </a:xfrm>
        </p:grpSpPr>
        <p:sp>
          <p:nvSpPr>
            <p:cNvPr id="568" name="Google Shape;568;p2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9" name="Google Shape;569;p2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70" name="Google Shape;570;p2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79" name="Google Shape;579;p22"/>
          <p:cNvSpPr/>
          <p:nvPr/>
        </p:nvSpPr>
        <p:spPr>
          <a:xfrm>
            <a:off x="3179" y="439368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2"/>
          <p:cNvSpPr/>
          <p:nvPr/>
        </p:nvSpPr>
        <p:spPr>
          <a:xfrm rot="6641666">
            <a:off x="-160064" y="42801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2"/>
          <p:cNvSpPr/>
          <p:nvPr/>
        </p:nvSpPr>
        <p:spPr>
          <a:xfrm rot="5400000" flipH="1">
            <a:off x="7825645" y="3391586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22"/>
          <p:cNvSpPr/>
          <p:nvPr/>
        </p:nvSpPr>
        <p:spPr>
          <a:xfrm rot="-9000008" flipH="1">
            <a:off x="7822248" y="3263593"/>
            <a:ext cx="1528607" cy="1384058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583;p22"/>
          <p:cNvGrpSpPr/>
          <p:nvPr/>
        </p:nvGrpSpPr>
        <p:grpSpPr>
          <a:xfrm>
            <a:off x="1331839" y="4281987"/>
            <a:ext cx="1161195" cy="734388"/>
            <a:chOff x="5161625" y="732525"/>
            <a:chExt cx="456050" cy="288425"/>
          </a:xfrm>
        </p:grpSpPr>
        <p:sp>
          <p:nvSpPr>
            <p:cNvPr id="584" name="Google Shape;58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3" name="Google Shape;593;p22"/>
          <p:cNvGrpSpPr/>
          <p:nvPr/>
        </p:nvGrpSpPr>
        <p:grpSpPr>
          <a:xfrm rot="5400000">
            <a:off x="7850126" y="2679112"/>
            <a:ext cx="1161195" cy="734388"/>
            <a:chOff x="5161625" y="732525"/>
            <a:chExt cx="456050" cy="288425"/>
          </a:xfrm>
        </p:grpSpPr>
        <p:sp>
          <p:nvSpPr>
            <p:cNvPr id="594" name="Google Shape;59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_1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23"/>
          <p:cNvGrpSpPr/>
          <p:nvPr/>
        </p:nvGrpSpPr>
        <p:grpSpPr>
          <a:xfrm>
            <a:off x="7583829" y="2419228"/>
            <a:ext cx="1842313" cy="860893"/>
            <a:chOff x="2431350" y="1519275"/>
            <a:chExt cx="925925" cy="432675"/>
          </a:xfrm>
        </p:grpSpPr>
        <p:sp>
          <p:nvSpPr>
            <p:cNvPr id="605" name="Google Shape;605;p2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1" name="Google Shape;611;p23"/>
          <p:cNvGrpSpPr/>
          <p:nvPr/>
        </p:nvGrpSpPr>
        <p:grpSpPr>
          <a:xfrm>
            <a:off x="8393397" y="2311894"/>
            <a:ext cx="519497" cy="2872970"/>
            <a:chOff x="5379800" y="2555600"/>
            <a:chExt cx="236425" cy="1307500"/>
          </a:xfrm>
        </p:grpSpPr>
        <p:sp>
          <p:nvSpPr>
            <p:cNvPr id="612" name="Google Shape;612;p23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3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3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3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0" name="Google Shape;620;p23"/>
          <p:cNvGrpSpPr/>
          <p:nvPr/>
        </p:nvGrpSpPr>
        <p:grpSpPr>
          <a:xfrm>
            <a:off x="7853081" y="2141548"/>
            <a:ext cx="570804" cy="3078143"/>
            <a:chOff x="5133900" y="2478075"/>
            <a:chExt cx="259775" cy="1400875"/>
          </a:xfrm>
        </p:grpSpPr>
        <p:sp>
          <p:nvSpPr>
            <p:cNvPr id="621" name="Google Shape;621;p23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3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3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3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3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3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3"/>
          <p:cNvSpPr/>
          <p:nvPr/>
        </p:nvSpPr>
        <p:spPr>
          <a:xfrm>
            <a:off x="-514300" y="-267800"/>
            <a:ext cx="2304211" cy="5814015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23"/>
          <p:cNvSpPr/>
          <p:nvPr/>
        </p:nvSpPr>
        <p:spPr>
          <a:xfrm rot="-6299968">
            <a:off x="1076464" y="-132387"/>
            <a:ext cx="1201178" cy="895966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3" name="Google Shape;633;p23"/>
          <p:cNvGrpSpPr/>
          <p:nvPr/>
        </p:nvGrpSpPr>
        <p:grpSpPr>
          <a:xfrm rot="5400000">
            <a:off x="1224989" y="3450037"/>
            <a:ext cx="1161195" cy="734388"/>
            <a:chOff x="5161625" y="732525"/>
            <a:chExt cx="456050" cy="288425"/>
          </a:xfrm>
        </p:grpSpPr>
        <p:sp>
          <p:nvSpPr>
            <p:cNvPr id="634" name="Google Shape;634;p2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17"/>
          <p:cNvSpPr txBox="1">
            <a:spLocks noGrp="1"/>
          </p:cNvSpPr>
          <p:nvPr>
            <p:ph type="subTitle" idx="1"/>
          </p:nvPr>
        </p:nvSpPr>
        <p:spPr>
          <a:xfrm>
            <a:off x="1185375" y="2503100"/>
            <a:ext cx="3185100" cy="11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p1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49" name="Google Shape;449;p17"/>
          <p:cNvSpPr/>
          <p:nvPr/>
        </p:nvSpPr>
        <p:spPr>
          <a:xfrm>
            <a:off x="3179" y="439368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17"/>
          <p:cNvSpPr/>
          <p:nvPr/>
        </p:nvSpPr>
        <p:spPr>
          <a:xfrm rot="6641666">
            <a:off x="-160064" y="42801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1" name="Google Shape;451;p17"/>
          <p:cNvGrpSpPr/>
          <p:nvPr/>
        </p:nvGrpSpPr>
        <p:grpSpPr>
          <a:xfrm>
            <a:off x="7726177" y="111975"/>
            <a:ext cx="1161195" cy="734388"/>
            <a:chOff x="5161625" y="732525"/>
            <a:chExt cx="456050" cy="288425"/>
          </a:xfrm>
        </p:grpSpPr>
        <p:sp>
          <p:nvSpPr>
            <p:cNvPr id="452" name="Google Shape;452;p17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2727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20"/>
          <p:cNvSpPr txBox="1">
            <a:spLocks noGrp="1"/>
          </p:cNvSpPr>
          <p:nvPr>
            <p:ph type="ctrTitle"/>
          </p:nvPr>
        </p:nvSpPr>
        <p:spPr>
          <a:xfrm>
            <a:off x="2511575" y="387100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96" name="Google Shape;496;p20"/>
          <p:cNvSpPr txBox="1">
            <a:spLocks noGrp="1"/>
          </p:cNvSpPr>
          <p:nvPr>
            <p:ph type="subTitle" idx="1"/>
          </p:nvPr>
        </p:nvSpPr>
        <p:spPr>
          <a:xfrm>
            <a:off x="2511600" y="1734456"/>
            <a:ext cx="41208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97" name="Google Shape;497;p20"/>
          <p:cNvSpPr/>
          <p:nvPr/>
        </p:nvSpPr>
        <p:spPr>
          <a:xfrm rot="10800000">
            <a:off x="3408906" y="4805489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8" name="Google Shape;498;p20"/>
          <p:cNvGrpSpPr/>
          <p:nvPr/>
        </p:nvGrpSpPr>
        <p:grpSpPr>
          <a:xfrm rot="-5400000">
            <a:off x="-608865" y="3762309"/>
            <a:ext cx="2571708" cy="1201180"/>
            <a:chOff x="1438325" y="603625"/>
            <a:chExt cx="1613975" cy="753800"/>
          </a:xfrm>
        </p:grpSpPr>
        <p:sp>
          <p:nvSpPr>
            <p:cNvPr id="499" name="Google Shape;499;p20"/>
            <p:cNvSpPr/>
            <p:nvPr/>
          </p:nvSpPr>
          <p:spPr>
            <a:xfrm>
              <a:off x="1609775" y="603625"/>
              <a:ext cx="1434125" cy="85425"/>
            </a:xfrm>
            <a:custGeom>
              <a:avLst/>
              <a:gdLst/>
              <a:ahLst/>
              <a:cxnLst/>
              <a:rect l="l" t="t" r="r" b="b"/>
              <a:pathLst>
                <a:path w="57365" h="3417" extrusionOk="0">
                  <a:moveTo>
                    <a:pt x="26543" y="1"/>
                  </a:moveTo>
                  <a:cubicBezTo>
                    <a:pt x="23079" y="1"/>
                    <a:pt x="19728" y="1067"/>
                    <a:pt x="16257" y="1286"/>
                  </a:cubicBezTo>
                  <a:cubicBezTo>
                    <a:pt x="14761" y="1379"/>
                    <a:pt x="13260" y="1411"/>
                    <a:pt x="11757" y="1411"/>
                  </a:cubicBezTo>
                  <a:cubicBezTo>
                    <a:pt x="8619" y="1411"/>
                    <a:pt x="5473" y="1273"/>
                    <a:pt x="2344" y="1273"/>
                  </a:cubicBezTo>
                  <a:cubicBezTo>
                    <a:pt x="1825" y="1273"/>
                    <a:pt x="1307" y="1277"/>
                    <a:pt x="789" y="1286"/>
                  </a:cubicBezTo>
                  <a:cubicBezTo>
                    <a:pt x="1" y="1286"/>
                    <a:pt x="1" y="2745"/>
                    <a:pt x="789" y="2745"/>
                  </a:cubicBezTo>
                  <a:cubicBezTo>
                    <a:pt x="2415" y="2764"/>
                    <a:pt x="4048" y="2773"/>
                    <a:pt x="5682" y="2773"/>
                  </a:cubicBezTo>
                  <a:cubicBezTo>
                    <a:pt x="9209" y="2773"/>
                    <a:pt x="12747" y="2728"/>
                    <a:pt x="16257" y="2628"/>
                  </a:cubicBezTo>
                  <a:cubicBezTo>
                    <a:pt x="18913" y="2535"/>
                    <a:pt x="21700" y="2262"/>
                    <a:pt x="24450" y="2262"/>
                  </a:cubicBezTo>
                  <a:cubicBezTo>
                    <a:pt x="25992" y="2262"/>
                    <a:pt x="27522" y="2348"/>
                    <a:pt x="29011" y="2599"/>
                  </a:cubicBezTo>
                  <a:cubicBezTo>
                    <a:pt x="30747" y="2901"/>
                    <a:pt x="32483" y="2980"/>
                    <a:pt x="34218" y="2980"/>
                  </a:cubicBezTo>
                  <a:cubicBezTo>
                    <a:pt x="36117" y="2980"/>
                    <a:pt x="38015" y="2886"/>
                    <a:pt x="39914" y="2886"/>
                  </a:cubicBezTo>
                  <a:cubicBezTo>
                    <a:pt x="40979" y="2886"/>
                    <a:pt x="42043" y="2915"/>
                    <a:pt x="43108" y="3008"/>
                  </a:cubicBezTo>
                  <a:cubicBezTo>
                    <a:pt x="47631" y="3416"/>
                    <a:pt x="52126" y="3154"/>
                    <a:pt x="56649" y="3387"/>
                  </a:cubicBezTo>
                  <a:cubicBezTo>
                    <a:pt x="56667" y="3389"/>
                    <a:pt x="56684" y="3389"/>
                    <a:pt x="56701" y="3389"/>
                  </a:cubicBezTo>
                  <a:cubicBezTo>
                    <a:pt x="57351" y="3389"/>
                    <a:pt x="57365" y="2301"/>
                    <a:pt x="56795" y="2045"/>
                  </a:cubicBezTo>
                  <a:lnTo>
                    <a:pt x="56825" y="2045"/>
                  </a:lnTo>
                  <a:cubicBezTo>
                    <a:pt x="52709" y="60"/>
                    <a:pt x="48157" y="790"/>
                    <a:pt x="43808" y="498"/>
                  </a:cubicBezTo>
                  <a:cubicBezTo>
                    <a:pt x="42538" y="410"/>
                    <a:pt x="41276" y="367"/>
                    <a:pt x="40014" y="367"/>
                  </a:cubicBezTo>
                  <a:cubicBezTo>
                    <a:pt x="38752" y="367"/>
                    <a:pt x="37489" y="410"/>
                    <a:pt x="36220" y="498"/>
                  </a:cubicBezTo>
                  <a:cubicBezTo>
                    <a:pt x="35467" y="550"/>
                    <a:pt x="34709" y="577"/>
                    <a:pt x="33949" y="577"/>
                  </a:cubicBezTo>
                  <a:cubicBezTo>
                    <a:pt x="32177" y="577"/>
                    <a:pt x="30397" y="434"/>
                    <a:pt x="28661" y="148"/>
                  </a:cubicBezTo>
                  <a:cubicBezTo>
                    <a:pt x="27949" y="45"/>
                    <a:pt x="27244" y="1"/>
                    <a:pt x="26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1571825" y="716225"/>
              <a:ext cx="1432875" cy="101600"/>
            </a:xfrm>
            <a:custGeom>
              <a:avLst/>
              <a:gdLst/>
              <a:ahLst/>
              <a:cxnLst/>
              <a:rect l="l" t="t" r="r" b="b"/>
              <a:pathLst>
                <a:path w="57315" h="4064" extrusionOk="0">
                  <a:moveTo>
                    <a:pt x="2585" y="1"/>
                  </a:moveTo>
                  <a:cubicBezTo>
                    <a:pt x="2013" y="1"/>
                    <a:pt x="1474" y="121"/>
                    <a:pt x="1023" y="459"/>
                  </a:cubicBezTo>
                  <a:cubicBezTo>
                    <a:pt x="0" y="1214"/>
                    <a:pt x="664" y="2964"/>
                    <a:pt x="1573" y="2964"/>
                  </a:cubicBezTo>
                  <a:cubicBezTo>
                    <a:pt x="1753" y="2964"/>
                    <a:pt x="1943" y="2895"/>
                    <a:pt x="2132" y="2736"/>
                  </a:cubicBezTo>
                  <a:cubicBezTo>
                    <a:pt x="2312" y="2580"/>
                    <a:pt x="2563" y="2523"/>
                    <a:pt x="2847" y="2523"/>
                  </a:cubicBezTo>
                  <a:cubicBezTo>
                    <a:pt x="3577" y="2523"/>
                    <a:pt x="4525" y="2898"/>
                    <a:pt x="5050" y="2940"/>
                  </a:cubicBezTo>
                  <a:cubicBezTo>
                    <a:pt x="6013" y="3028"/>
                    <a:pt x="6947" y="3057"/>
                    <a:pt x="7911" y="3232"/>
                  </a:cubicBezTo>
                  <a:cubicBezTo>
                    <a:pt x="8688" y="3363"/>
                    <a:pt x="9489" y="3404"/>
                    <a:pt x="10299" y="3404"/>
                  </a:cubicBezTo>
                  <a:cubicBezTo>
                    <a:pt x="11648" y="3404"/>
                    <a:pt x="13018" y="3290"/>
                    <a:pt x="14331" y="3290"/>
                  </a:cubicBezTo>
                  <a:cubicBezTo>
                    <a:pt x="17234" y="3273"/>
                    <a:pt x="20168" y="3137"/>
                    <a:pt x="23096" y="3137"/>
                  </a:cubicBezTo>
                  <a:cubicBezTo>
                    <a:pt x="24996" y="3137"/>
                    <a:pt x="26894" y="3194"/>
                    <a:pt x="28778" y="3378"/>
                  </a:cubicBezTo>
                  <a:cubicBezTo>
                    <a:pt x="31025" y="3611"/>
                    <a:pt x="33331" y="3786"/>
                    <a:pt x="35607" y="3816"/>
                  </a:cubicBezTo>
                  <a:cubicBezTo>
                    <a:pt x="37577" y="3794"/>
                    <a:pt x="39546" y="3676"/>
                    <a:pt x="41516" y="3676"/>
                  </a:cubicBezTo>
                  <a:cubicBezTo>
                    <a:pt x="42202" y="3676"/>
                    <a:pt x="42889" y="3690"/>
                    <a:pt x="43575" y="3728"/>
                  </a:cubicBezTo>
                  <a:cubicBezTo>
                    <a:pt x="45700" y="3843"/>
                    <a:pt x="47996" y="4064"/>
                    <a:pt x="50280" y="4064"/>
                  </a:cubicBezTo>
                  <a:cubicBezTo>
                    <a:pt x="52637" y="4064"/>
                    <a:pt x="54982" y="3829"/>
                    <a:pt x="57117" y="2998"/>
                  </a:cubicBezTo>
                  <a:cubicBezTo>
                    <a:pt x="57315" y="2914"/>
                    <a:pt x="57294" y="2501"/>
                    <a:pt x="57080" y="2501"/>
                  </a:cubicBezTo>
                  <a:cubicBezTo>
                    <a:pt x="57073" y="2501"/>
                    <a:pt x="57066" y="2501"/>
                    <a:pt x="57058" y="2502"/>
                  </a:cubicBezTo>
                  <a:cubicBezTo>
                    <a:pt x="56804" y="2515"/>
                    <a:pt x="56549" y="2520"/>
                    <a:pt x="56294" y="2520"/>
                  </a:cubicBezTo>
                  <a:cubicBezTo>
                    <a:pt x="54116" y="2520"/>
                    <a:pt x="51901" y="2120"/>
                    <a:pt x="49733" y="2094"/>
                  </a:cubicBezTo>
                  <a:cubicBezTo>
                    <a:pt x="47223" y="2094"/>
                    <a:pt x="44742" y="1860"/>
                    <a:pt x="42232" y="1831"/>
                  </a:cubicBezTo>
                  <a:cubicBezTo>
                    <a:pt x="41396" y="1821"/>
                    <a:pt x="40559" y="1818"/>
                    <a:pt x="39722" y="1818"/>
                  </a:cubicBezTo>
                  <a:cubicBezTo>
                    <a:pt x="38049" y="1818"/>
                    <a:pt x="36376" y="1831"/>
                    <a:pt x="34703" y="1831"/>
                  </a:cubicBezTo>
                  <a:cubicBezTo>
                    <a:pt x="32193" y="1831"/>
                    <a:pt x="29770" y="1335"/>
                    <a:pt x="27260" y="1160"/>
                  </a:cubicBezTo>
                  <a:cubicBezTo>
                    <a:pt x="25626" y="1053"/>
                    <a:pt x="23982" y="1017"/>
                    <a:pt x="22333" y="1017"/>
                  </a:cubicBezTo>
                  <a:cubicBezTo>
                    <a:pt x="19037" y="1017"/>
                    <a:pt x="15722" y="1160"/>
                    <a:pt x="12434" y="1160"/>
                  </a:cubicBezTo>
                  <a:cubicBezTo>
                    <a:pt x="11545" y="1160"/>
                    <a:pt x="10588" y="1295"/>
                    <a:pt x="9666" y="1295"/>
                  </a:cubicBezTo>
                  <a:cubicBezTo>
                    <a:pt x="9378" y="1295"/>
                    <a:pt x="9093" y="1282"/>
                    <a:pt x="8815" y="1247"/>
                  </a:cubicBezTo>
                  <a:cubicBezTo>
                    <a:pt x="7940" y="1131"/>
                    <a:pt x="7006" y="839"/>
                    <a:pt x="6130" y="693"/>
                  </a:cubicBezTo>
                  <a:cubicBezTo>
                    <a:pt x="5141" y="534"/>
                    <a:pt x="3789" y="1"/>
                    <a:pt x="25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1510550" y="850250"/>
              <a:ext cx="1541750" cy="125300"/>
            </a:xfrm>
            <a:custGeom>
              <a:avLst/>
              <a:gdLst/>
              <a:ahLst/>
              <a:cxnLst/>
              <a:rect l="l" t="t" r="r" b="b"/>
              <a:pathLst>
                <a:path w="61670" h="5012" extrusionOk="0">
                  <a:moveTo>
                    <a:pt x="1747" y="0"/>
                  </a:moveTo>
                  <a:cubicBezTo>
                    <a:pt x="1690" y="0"/>
                    <a:pt x="1633" y="1"/>
                    <a:pt x="1577" y="1"/>
                  </a:cubicBezTo>
                  <a:cubicBezTo>
                    <a:pt x="2" y="30"/>
                    <a:pt x="0" y="2923"/>
                    <a:pt x="1488" y="2923"/>
                  </a:cubicBezTo>
                  <a:cubicBezTo>
                    <a:pt x="1517" y="2923"/>
                    <a:pt x="1547" y="2922"/>
                    <a:pt x="1577" y="2920"/>
                  </a:cubicBezTo>
                  <a:cubicBezTo>
                    <a:pt x="2039" y="2886"/>
                    <a:pt x="2503" y="2871"/>
                    <a:pt x="2967" y="2871"/>
                  </a:cubicBezTo>
                  <a:cubicBezTo>
                    <a:pt x="6950" y="2871"/>
                    <a:pt x="10973" y="3983"/>
                    <a:pt x="14973" y="4087"/>
                  </a:cubicBezTo>
                  <a:cubicBezTo>
                    <a:pt x="17162" y="4146"/>
                    <a:pt x="19351" y="4788"/>
                    <a:pt x="21569" y="4934"/>
                  </a:cubicBezTo>
                  <a:cubicBezTo>
                    <a:pt x="22425" y="4992"/>
                    <a:pt x="23284" y="5012"/>
                    <a:pt x="24145" y="5012"/>
                  </a:cubicBezTo>
                  <a:cubicBezTo>
                    <a:pt x="25865" y="5012"/>
                    <a:pt x="27591" y="4934"/>
                    <a:pt x="29303" y="4934"/>
                  </a:cubicBezTo>
                  <a:cubicBezTo>
                    <a:pt x="34673" y="4905"/>
                    <a:pt x="39926" y="4117"/>
                    <a:pt x="45267" y="3766"/>
                  </a:cubicBezTo>
                  <a:cubicBezTo>
                    <a:pt x="46230" y="3698"/>
                    <a:pt x="47192" y="3683"/>
                    <a:pt x="48155" y="3683"/>
                  </a:cubicBezTo>
                  <a:cubicBezTo>
                    <a:pt x="48936" y="3683"/>
                    <a:pt x="49717" y="3693"/>
                    <a:pt x="50498" y="3693"/>
                  </a:cubicBezTo>
                  <a:cubicBezTo>
                    <a:pt x="51235" y="3693"/>
                    <a:pt x="51972" y="3684"/>
                    <a:pt x="52709" y="3650"/>
                  </a:cubicBezTo>
                  <a:cubicBezTo>
                    <a:pt x="55453" y="3533"/>
                    <a:pt x="58138" y="2686"/>
                    <a:pt x="60852" y="2249"/>
                  </a:cubicBezTo>
                  <a:cubicBezTo>
                    <a:pt x="61640" y="2103"/>
                    <a:pt x="61669" y="819"/>
                    <a:pt x="60852" y="731"/>
                  </a:cubicBezTo>
                  <a:lnTo>
                    <a:pt x="60852" y="702"/>
                  </a:lnTo>
                  <a:cubicBezTo>
                    <a:pt x="60427" y="659"/>
                    <a:pt x="60003" y="641"/>
                    <a:pt x="59580" y="641"/>
                  </a:cubicBezTo>
                  <a:cubicBezTo>
                    <a:pt x="57392" y="641"/>
                    <a:pt x="55232" y="1125"/>
                    <a:pt x="53030" y="1198"/>
                  </a:cubicBezTo>
                  <a:cubicBezTo>
                    <a:pt x="52457" y="1217"/>
                    <a:pt x="51884" y="1224"/>
                    <a:pt x="51313" y="1224"/>
                  </a:cubicBezTo>
                  <a:cubicBezTo>
                    <a:pt x="50127" y="1224"/>
                    <a:pt x="48945" y="1196"/>
                    <a:pt x="47760" y="1196"/>
                  </a:cubicBezTo>
                  <a:cubicBezTo>
                    <a:pt x="46931" y="1196"/>
                    <a:pt x="46101" y="1210"/>
                    <a:pt x="45267" y="1256"/>
                  </a:cubicBezTo>
                  <a:cubicBezTo>
                    <a:pt x="39926" y="1577"/>
                    <a:pt x="34702" y="2365"/>
                    <a:pt x="29303" y="2365"/>
                  </a:cubicBezTo>
                  <a:cubicBezTo>
                    <a:pt x="27809" y="2365"/>
                    <a:pt x="26285" y="2416"/>
                    <a:pt x="24761" y="2416"/>
                  </a:cubicBezTo>
                  <a:cubicBezTo>
                    <a:pt x="23694" y="2416"/>
                    <a:pt x="22626" y="2391"/>
                    <a:pt x="21569" y="2307"/>
                  </a:cubicBezTo>
                  <a:cubicBezTo>
                    <a:pt x="19351" y="2161"/>
                    <a:pt x="17191" y="1548"/>
                    <a:pt x="14973" y="1431"/>
                  </a:cubicBezTo>
                  <a:cubicBezTo>
                    <a:pt x="12813" y="1344"/>
                    <a:pt x="10712" y="994"/>
                    <a:pt x="8581" y="760"/>
                  </a:cubicBezTo>
                  <a:cubicBezTo>
                    <a:pt x="6303" y="561"/>
                    <a:pt x="4025" y="0"/>
                    <a:pt x="1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1497425" y="1008550"/>
              <a:ext cx="1496500" cy="73300"/>
            </a:xfrm>
            <a:custGeom>
              <a:avLst/>
              <a:gdLst/>
              <a:ahLst/>
              <a:cxnLst/>
              <a:rect l="l" t="t" r="r" b="b"/>
              <a:pathLst>
                <a:path w="59860" h="2932" extrusionOk="0">
                  <a:moveTo>
                    <a:pt x="1277" y="0"/>
                  </a:moveTo>
                  <a:cubicBezTo>
                    <a:pt x="1" y="0"/>
                    <a:pt x="23" y="2483"/>
                    <a:pt x="1343" y="2483"/>
                  </a:cubicBezTo>
                  <a:cubicBezTo>
                    <a:pt x="3563" y="2483"/>
                    <a:pt x="5810" y="2835"/>
                    <a:pt x="8059" y="2835"/>
                  </a:cubicBezTo>
                  <a:cubicBezTo>
                    <a:pt x="8145" y="2835"/>
                    <a:pt x="8232" y="2835"/>
                    <a:pt x="8318" y="2834"/>
                  </a:cubicBezTo>
                  <a:lnTo>
                    <a:pt x="15585" y="2804"/>
                  </a:lnTo>
                  <a:cubicBezTo>
                    <a:pt x="15904" y="2802"/>
                    <a:pt x="16222" y="2802"/>
                    <a:pt x="16540" y="2802"/>
                  </a:cubicBezTo>
                  <a:cubicBezTo>
                    <a:pt x="20354" y="2802"/>
                    <a:pt x="24168" y="2932"/>
                    <a:pt x="28000" y="2932"/>
                  </a:cubicBezTo>
                  <a:cubicBezTo>
                    <a:pt x="28599" y="2932"/>
                    <a:pt x="29198" y="2928"/>
                    <a:pt x="29799" y="2921"/>
                  </a:cubicBezTo>
                  <a:cubicBezTo>
                    <a:pt x="34585" y="2834"/>
                    <a:pt x="39284" y="2863"/>
                    <a:pt x="44041" y="2629"/>
                  </a:cubicBezTo>
                  <a:cubicBezTo>
                    <a:pt x="49207" y="2367"/>
                    <a:pt x="54343" y="1666"/>
                    <a:pt x="59480" y="1374"/>
                  </a:cubicBezTo>
                  <a:cubicBezTo>
                    <a:pt x="59859" y="1345"/>
                    <a:pt x="59859" y="703"/>
                    <a:pt x="59480" y="703"/>
                  </a:cubicBezTo>
                  <a:lnTo>
                    <a:pt x="59509" y="703"/>
                  </a:lnTo>
                  <a:cubicBezTo>
                    <a:pt x="57062" y="593"/>
                    <a:pt x="54667" y="380"/>
                    <a:pt x="52202" y="380"/>
                  </a:cubicBezTo>
                  <a:cubicBezTo>
                    <a:pt x="52050" y="380"/>
                    <a:pt x="51898" y="380"/>
                    <a:pt x="51746" y="382"/>
                  </a:cubicBezTo>
                  <a:cubicBezTo>
                    <a:pt x="49294" y="440"/>
                    <a:pt x="46843" y="586"/>
                    <a:pt x="44391" y="674"/>
                  </a:cubicBezTo>
                  <a:cubicBezTo>
                    <a:pt x="42119" y="755"/>
                    <a:pt x="39854" y="780"/>
                    <a:pt x="37589" y="780"/>
                  </a:cubicBezTo>
                  <a:cubicBezTo>
                    <a:pt x="34995" y="780"/>
                    <a:pt x="32401" y="748"/>
                    <a:pt x="29799" y="732"/>
                  </a:cubicBezTo>
                  <a:cubicBezTo>
                    <a:pt x="25158" y="732"/>
                    <a:pt x="20547" y="499"/>
                    <a:pt x="15936" y="499"/>
                  </a:cubicBezTo>
                  <a:cubicBezTo>
                    <a:pt x="13396" y="499"/>
                    <a:pt x="10857" y="499"/>
                    <a:pt x="8318" y="528"/>
                  </a:cubicBezTo>
                  <a:cubicBezTo>
                    <a:pt x="7559" y="528"/>
                    <a:pt x="6788" y="554"/>
                    <a:pt x="6020" y="554"/>
                  </a:cubicBezTo>
                  <a:cubicBezTo>
                    <a:pt x="5636" y="554"/>
                    <a:pt x="5254" y="547"/>
                    <a:pt x="4874" y="528"/>
                  </a:cubicBezTo>
                  <a:cubicBezTo>
                    <a:pt x="3707" y="470"/>
                    <a:pt x="2540" y="61"/>
                    <a:pt x="1343" y="3"/>
                  </a:cubicBezTo>
                  <a:cubicBezTo>
                    <a:pt x="1320" y="1"/>
                    <a:pt x="1298" y="0"/>
                    <a:pt x="1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1485025" y="1146350"/>
              <a:ext cx="1516200" cy="78150"/>
            </a:xfrm>
            <a:custGeom>
              <a:avLst/>
              <a:gdLst/>
              <a:ahLst/>
              <a:cxnLst/>
              <a:rect l="l" t="t" r="r" b="b"/>
              <a:pathLst>
                <a:path w="60648" h="3126" extrusionOk="0">
                  <a:moveTo>
                    <a:pt x="1663" y="1"/>
                  </a:moveTo>
                  <a:cubicBezTo>
                    <a:pt x="1537" y="1"/>
                    <a:pt x="1411" y="3"/>
                    <a:pt x="1284" y="7"/>
                  </a:cubicBezTo>
                  <a:cubicBezTo>
                    <a:pt x="23" y="35"/>
                    <a:pt x="1" y="2402"/>
                    <a:pt x="1218" y="2402"/>
                  </a:cubicBezTo>
                  <a:cubicBezTo>
                    <a:pt x="1240" y="2402"/>
                    <a:pt x="1262" y="2401"/>
                    <a:pt x="1284" y="2400"/>
                  </a:cubicBezTo>
                  <a:cubicBezTo>
                    <a:pt x="1551" y="2385"/>
                    <a:pt x="1818" y="2378"/>
                    <a:pt x="2084" y="2378"/>
                  </a:cubicBezTo>
                  <a:cubicBezTo>
                    <a:pt x="4873" y="2378"/>
                    <a:pt x="7631" y="3126"/>
                    <a:pt x="10414" y="3126"/>
                  </a:cubicBezTo>
                  <a:cubicBezTo>
                    <a:pt x="10998" y="3126"/>
                    <a:pt x="11584" y="3093"/>
                    <a:pt x="12171" y="3013"/>
                  </a:cubicBezTo>
                  <a:cubicBezTo>
                    <a:pt x="14622" y="2692"/>
                    <a:pt x="17190" y="2779"/>
                    <a:pt x="19671" y="2721"/>
                  </a:cubicBezTo>
                  <a:cubicBezTo>
                    <a:pt x="20042" y="2713"/>
                    <a:pt x="20412" y="2709"/>
                    <a:pt x="20782" y="2709"/>
                  </a:cubicBezTo>
                  <a:cubicBezTo>
                    <a:pt x="23090" y="2709"/>
                    <a:pt x="25383" y="2850"/>
                    <a:pt x="27697" y="2925"/>
                  </a:cubicBezTo>
                  <a:cubicBezTo>
                    <a:pt x="28211" y="2939"/>
                    <a:pt x="28725" y="2945"/>
                    <a:pt x="29239" y="2945"/>
                  </a:cubicBezTo>
                  <a:cubicBezTo>
                    <a:pt x="34182" y="2945"/>
                    <a:pt x="39126" y="2368"/>
                    <a:pt x="44070" y="2341"/>
                  </a:cubicBezTo>
                  <a:cubicBezTo>
                    <a:pt x="46697" y="2312"/>
                    <a:pt x="49294" y="2371"/>
                    <a:pt x="51921" y="2196"/>
                  </a:cubicBezTo>
                  <a:cubicBezTo>
                    <a:pt x="54723" y="2050"/>
                    <a:pt x="57408" y="1320"/>
                    <a:pt x="60209" y="941"/>
                  </a:cubicBezTo>
                  <a:cubicBezTo>
                    <a:pt x="60647" y="882"/>
                    <a:pt x="60647" y="153"/>
                    <a:pt x="60209" y="94"/>
                  </a:cubicBezTo>
                  <a:cubicBezTo>
                    <a:pt x="59640" y="57"/>
                    <a:pt x="59071" y="42"/>
                    <a:pt x="58502" y="42"/>
                  </a:cubicBezTo>
                  <a:cubicBezTo>
                    <a:pt x="56415" y="42"/>
                    <a:pt x="54329" y="240"/>
                    <a:pt x="52242" y="240"/>
                  </a:cubicBezTo>
                  <a:cubicBezTo>
                    <a:pt x="49528" y="240"/>
                    <a:pt x="46813" y="182"/>
                    <a:pt x="44070" y="182"/>
                  </a:cubicBezTo>
                  <a:cubicBezTo>
                    <a:pt x="39267" y="182"/>
                    <a:pt x="34465" y="679"/>
                    <a:pt x="29662" y="679"/>
                  </a:cubicBezTo>
                  <a:cubicBezTo>
                    <a:pt x="29007" y="679"/>
                    <a:pt x="28352" y="670"/>
                    <a:pt x="27697" y="649"/>
                  </a:cubicBezTo>
                  <a:cubicBezTo>
                    <a:pt x="24723" y="547"/>
                    <a:pt x="21749" y="415"/>
                    <a:pt x="18769" y="415"/>
                  </a:cubicBezTo>
                  <a:cubicBezTo>
                    <a:pt x="16632" y="415"/>
                    <a:pt x="14491" y="483"/>
                    <a:pt x="12346" y="678"/>
                  </a:cubicBezTo>
                  <a:cubicBezTo>
                    <a:pt x="11528" y="767"/>
                    <a:pt x="10706" y="812"/>
                    <a:pt x="9882" y="812"/>
                  </a:cubicBezTo>
                  <a:cubicBezTo>
                    <a:pt x="8823" y="812"/>
                    <a:pt x="7764" y="738"/>
                    <a:pt x="6713" y="590"/>
                  </a:cubicBezTo>
                  <a:cubicBezTo>
                    <a:pt x="5057" y="346"/>
                    <a:pt x="3350" y="1"/>
                    <a:pt x="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1438325" y="1265625"/>
              <a:ext cx="1534425" cy="91800"/>
            </a:xfrm>
            <a:custGeom>
              <a:avLst/>
              <a:gdLst/>
              <a:ahLst/>
              <a:cxnLst/>
              <a:rect l="l" t="t" r="r" b="b"/>
              <a:pathLst>
                <a:path w="61377" h="3672" extrusionOk="0">
                  <a:moveTo>
                    <a:pt x="2769" y="0"/>
                  </a:moveTo>
                  <a:cubicBezTo>
                    <a:pt x="2262" y="0"/>
                    <a:pt x="1752" y="22"/>
                    <a:pt x="1255" y="22"/>
                  </a:cubicBezTo>
                  <a:cubicBezTo>
                    <a:pt x="0" y="22"/>
                    <a:pt x="0" y="2357"/>
                    <a:pt x="1255" y="2357"/>
                  </a:cubicBezTo>
                  <a:cubicBezTo>
                    <a:pt x="1416" y="2352"/>
                    <a:pt x="1578" y="2350"/>
                    <a:pt x="1741" y="2350"/>
                  </a:cubicBezTo>
                  <a:cubicBezTo>
                    <a:pt x="2578" y="2350"/>
                    <a:pt x="3430" y="2414"/>
                    <a:pt x="4261" y="2561"/>
                  </a:cubicBezTo>
                  <a:cubicBezTo>
                    <a:pt x="4525" y="2610"/>
                    <a:pt x="4789" y="2627"/>
                    <a:pt x="5053" y="2627"/>
                  </a:cubicBezTo>
                  <a:cubicBezTo>
                    <a:pt x="5697" y="2627"/>
                    <a:pt x="6344" y="2524"/>
                    <a:pt x="6998" y="2524"/>
                  </a:cubicBezTo>
                  <a:cubicBezTo>
                    <a:pt x="7204" y="2524"/>
                    <a:pt x="7410" y="2535"/>
                    <a:pt x="7618" y="2561"/>
                  </a:cubicBezTo>
                  <a:cubicBezTo>
                    <a:pt x="9748" y="2824"/>
                    <a:pt x="11879" y="3203"/>
                    <a:pt x="14039" y="3232"/>
                  </a:cubicBezTo>
                  <a:cubicBezTo>
                    <a:pt x="16378" y="3289"/>
                    <a:pt x="18717" y="3672"/>
                    <a:pt x="21056" y="3672"/>
                  </a:cubicBezTo>
                  <a:cubicBezTo>
                    <a:pt x="21139" y="3672"/>
                    <a:pt x="21222" y="3671"/>
                    <a:pt x="21306" y="3670"/>
                  </a:cubicBezTo>
                  <a:cubicBezTo>
                    <a:pt x="23933" y="3643"/>
                    <a:pt x="26534" y="3405"/>
                    <a:pt x="29133" y="3405"/>
                  </a:cubicBezTo>
                  <a:cubicBezTo>
                    <a:pt x="29277" y="3405"/>
                    <a:pt x="29421" y="3406"/>
                    <a:pt x="29565" y="3407"/>
                  </a:cubicBezTo>
                  <a:cubicBezTo>
                    <a:pt x="29644" y="3408"/>
                    <a:pt x="29723" y="3408"/>
                    <a:pt x="29801" y="3408"/>
                  </a:cubicBezTo>
                  <a:cubicBezTo>
                    <a:pt x="35002" y="3408"/>
                    <a:pt x="40092" y="2472"/>
                    <a:pt x="45296" y="2357"/>
                  </a:cubicBezTo>
                  <a:cubicBezTo>
                    <a:pt x="47952" y="2328"/>
                    <a:pt x="50637" y="2357"/>
                    <a:pt x="53293" y="2240"/>
                  </a:cubicBezTo>
                  <a:cubicBezTo>
                    <a:pt x="54577" y="2182"/>
                    <a:pt x="55919" y="2211"/>
                    <a:pt x="57203" y="2065"/>
                  </a:cubicBezTo>
                  <a:cubicBezTo>
                    <a:pt x="58488" y="1919"/>
                    <a:pt x="59655" y="1510"/>
                    <a:pt x="60939" y="1394"/>
                  </a:cubicBezTo>
                  <a:cubicBezTo>
                    <a:pt x="61377" y="1306"/>
                    <a:pt x="61377" y="664"/>
                    <a:pt x="60939" y="577"/>
                  </a:cubicBezTo>
                  <a:cubicBezTo>
                    <a:pt x="58153" y="188"/>
                    <a:pt x="55296" y="96"/>
                    <a:pt x="52441" y="96"/>
                  </a:cubicBezTo>
                  <a:cubicBezTo>
                    <a:pt x="50152" y="96"/>
                    <a:pt x="47864" y="155"/>
                    <a:pt x="45617" y="168"/>
                  </a:cubicBezTo>
                  <a:cubicBezTo>
                    <a:pt x="40553" y="195"/>
                    <a:pt x="35568" y="1053"/>
                    <a:pt x="30489" y="1053"/>
                  </a:cubicBezTo>
                  <a:cubicBezTo>
                    <a:pt x="30181" y="1053"/>
                    <a:pt x="29873" y="1050"/>
                    <a:pt x="29565" y="1043"/>
                  </a:cubicBezTo>
                  <a:cubicBezTo>
                    <a:pt x="29440" y="1042"/>
                    <a:pt x="29315" y="1041"/>
                    <a:pt x="29190" y="1041"/>
                  </a:cubicBezTo>
                  <a:cubicBezTo>
                    <a:pt x="26686" y="1041"/>
                    <a:pt x="24157" y="1306"/>
                    <a:pt x="21656" y="1306"/>
                  </a:cubicBezTo>
                  <a:cubicBezTo>
                    <a:pt x="19204" y="1306"/>
                    <a:pt x="16753" y="898"/>
                    <a:pt x="14330" y="898"/>
                  </a:cubicBezTo>
                  <a:cubicBezTo>
                    <a:pt x="12025" y="898"/>
                    <a:pt x="9748" y="372"/>
                    <a:pt x="7443" y="197"/>
                  </a:cubicBezTo>
                  <a:cubicBezTo>
                    <a:pt x="7203" y="171"/>
                    <a:pt x="6967" y="163"/>
                    <a:pt x="6733" y="163"/>
                  </a:cubicBezTo>
                  <a:cubicBezTo>
                    <a:pt x="6266" y="163"/>
                    <a:pt x="5808" y="197"/>
                    <a:pt x="5339" y="197"/>
                  </a:cubicBezTo>
                  <a:cubicBezTo>
                    <a:pt x="4988" y="197"/>
                    <a:pt x="4631" y="178"/>
                    <a:pt x="4261" y="110"/>
                  </a:cubicBezTo>
                  <a:cubicBezTo>
                    <a:pt x="3780" y="22"/>
                    <a:pt x="3276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5" name="Google Shape;505;p20"/>
          <p:cNvSpPr/>
          <p:nvPr/>
        </p:nvSpPr>
        <p:spPr>
          <a:xfrm rot="5400000">
            <a:off x="-167475" y="617061"/>
            <a:ext cx="979485" cy="129986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0"/>
          <p:cNvSpPr/>
          <p:nvPr/>
        </p:nvSpPr>
        <p:spPr>
          <a:xfrm rot="-899949">
            <a:off x="3764140" y="4655633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0"/>
          <p:cNvSpPr/>
          <p:nvPr/>
        </p:nvSpPr>
        <p:spPr>
          <a:xfrm rot="-2700084" flipH="1">
            <a:off x="-441070" y="550958"/>
            <a:ext cx="1760220" cy="86314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8" name="Google Shape;508;p20"/>
          <p:cNvGrpSpPr/>
          <p:nvPr/>
        </p:nvGrpSpPr>
        <p:grpSpPr>
          <a:xfrm>
            <a:off x="652539" y="1351012"/>
            <a:ext cx="1161195" cy="734388"/>
            <a:chOff x="5161625" y="732525"/>
            <a:chExt cx="456050" cy="288425"/>
          </a:xfrm>
        </p:grpSpPr>
        <p:sp>
          <p:nvSpPr>
            <p:cNvPr id="509" name="Google Shape;50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20"/>
          <p:cNvGrpSpPr/>
          <p:nvPr/>
        </p:nvGrpSpPr>
        <p:grpSpPr>
          <a:xfrm rot="2923180">
            <a:off x="7569685" y="298509"/>
            <a:ext cx="1161167" cy="734370"/>
            <a:chOff x="5161625" y="732525"/>
            <a:chExt cx="456050" cy="288425"/>
          </a:xfrm>
        </p:grpSpPr>
        <p:sp>
          <p:nvSpPr>
            <p:cNvPr id="519" name="Google Shape;51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20"/>
          <p:cNvGrpSpPr/>
          <p:nvPr/>
        </p:nvGrpSpPr>
        <p:grpSpPr>
          <a:xfrm>
            <a:off x="7996643" y="1886853"/>
            <a:ext cx="1362411" cy="2352602"/>
            <a:chOff x="428525" y="2080425"/>
            <a:chExt cx="639900" cy="1104975"/>
          </a:xfrm>
        </p:grpSpPr>
        <p:sp>
          <p:nvSpPr>
            <p:cNvPr id="529" name="Google Shape;529;p20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0" name="Google Shape;540;p20"/>
          <p:cNvSpPr/>
          <p:nvPr/>
        </p:nvSpPr>
        <p:spPr>
          <a:xfrm rot="10800000" flipH="1">
            <a:off x="8247938" y="217910"/>
            <a:ext cx="1201152" cy="895947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1" name="Google Shape;541;p20"/>
          <p:cNvGrpSpPr/>
          <p:nvPr/>
        </p:nvGrpSpPr>
        <p:grpSpPr>
          <a:xfrm rot="-7492646" flipH="1">
            <a:off x="7609208" y="2556340"/>
            <a:ext cx="1732547" cy="946452"/>
            <a:chOff x="6928067" y="2555588"/>
            <a:chExt cx="1830919" cy="1000190"/>
          </a:xfrm>
        </p:grpSpPr>
        <p:sp>
          <p:nvSpPr>
            <p:cNvPr id="542" name="Google Shape;542;p20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3" name="Google Shape;543;p20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44" name="Google Shape;544;p20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0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0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0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0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0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0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0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0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32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1" r:id="rId4"/>
    <p:sldLayoutId id="2147483667" r:id="rId5"/>
    <p:sldLayoutId id="2147483668" r:id="rId6"/>
    <p:sldLayoutId id="2147483669" r:id="rId7"/>
    <p:sldLayoutId id="2147483672" r:id="rId8"/>
    <p:sldLayoutId id="2147483673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2345611" y="1206271"/>
            <a:ext cx="4905375" cy="1608267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4" name="Google Shape;684;p29"/>
          <p:cNvGrpSpPr/>
          <p:nvPr/>
        </p:nvGrpSpPr>
        <p:grpSpPr>
          <a:xfrm rot="3615558">
            <a:off x="3942647" y="531632"/>
            <a:ext cx="1161188" cy="734383"/>
            <a:chOff x="5161625" y="732525"/>
            <a:chExt cx="456050" cy="288425"/>
          </a:xfrm>
        </p:grpSpPr>
        <p:sp>
          <p:nvSpPr>
            <p:cNvPr id="685" name="Google Shape;685;p29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4" name="Google Shape;694;p29"/>
          <p:cNvSpPr txBox="1">
            <a:spLocks noGrp="1"/>
          </p:cNvSpPr>
          <p:nvPr>
            <p:ph type="title"/>
          </p:nvPr>
        </p:nvSpPr>
        <p:spPr>
          <a:xfrm>
            <a:off x="1539420" y="1148040"/>
            <a:ext cx="6117470" cy="24848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0" dirty="0"/>
              <a:t>SISTEM PERHITUNGAN BIAYA BERDASARKAN PROSES (PROCESS COSTING)</a:t>
            </a:r>
            <a:br>
              <a:rPr lang="en" sz="4000" b="0" dirty="0"/>
            </a:br>
            <a:r>
              <a:rPr lang="en" sz="4000" b="0" dirty="0"/>
              <a:t> </a:t>
            </a:r>
            <a:r>
              <a:rPr lang="en" sz="2800" b="0" dirty="0"/>
              <a:t>- Part 2 -</a:t>
            </a:r>
            <a:endParaRPr sz="4000" b="0" dirty="0"/>
          </a:p>
        </p:txBody>
      </p:sp>
      <p:sp>
        <p:nvSpPr>
          <p:cNvPr id="695" name="Google Shape;695;p29"/>
          <p:cNvSpPr txBox="1">
            <a:spLocks noGrp="1"/>
          </p:cNvSpPr>
          <p:nvPr>
            <p:ph type="subTitle" idx="1"/>
          </p:nvPr>
        </p:nvSpPr>
        <p:spPr>
          <a:xfrm>
            <a:off x="2995415" y="3802834"/>
            <a:ext cx="2992332" cy="432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MERY WANIALISA</a:t>
            </a:r>
            <a:endParaRPr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4713078" y="19048"/>
            <a:ext cx="4215389" cy="11144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(9)</a:t>
            </a:r>
            <a:endParaRPr b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" y="-1"/>
            <a:ext cx="4385042" cy="5143501"/>
          </a:xfrm>
          <a:prstGeom prst="rect">
            <a:avLst/>
          </a:prstGeom>
        </p:spPr>
      </p:pic>
      <p:sp>
        <p:nvSpPr>
          <p:cNvPr id="5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4713078" y="1924049"/>
            <a:ext cx="4333875" cy="18145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Perakitan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	54.317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/>
              <a:t>	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Perakitan</a:t>
            </a:r>
            <a:r>
              <a:rPr lang="en-US" sz="1200" dirty="0"/>
              <a:t> 	54.317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32785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45"/>
          <p:cNvSpPr txBox="1">
            <a:spLocks noGrp="1"/>
          </p:cNvSpPr>
          <p:nvPr>
            <p:ph type="subTitle" idx="1"/>
          </p:nvPr>
        </p:nvSpPr>
        <p:spPr>
          <a:xfrm>
            <a:off x="604299" y="1183725"/>
            <a:ext cx="8062623" cy="34977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beberapa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penambahan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menyebabkan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peningkatan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total volume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atau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Misalnya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minuman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ringan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(soft drinks),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sirup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satu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sedangkan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air soda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ditambahkan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diproses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-proses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selanjutnya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Penambahan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air soda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meningkatkan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volume total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cair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harus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dipertanggungjawabkan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Peningkatan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kuantitas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cairan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mengencerkan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atau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mendilusi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sirup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setiap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kemudian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mengurangi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setiap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kedua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Peningkatan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kuantitas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cairan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menyerap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total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sama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mengilustrasikan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pembuatan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laporan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dimana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tambahan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meningkatkan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total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kuantitas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asumsikan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bahwa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Tiger Paint Company,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pewarna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cat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diterima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pewarnaan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kemudian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diencerkan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dicampur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lateks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cair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menghasilkan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cat. Data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berikut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ini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tersedia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bulan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April.</a:t>
            </a:r>
            <a:endParaRPr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</p:txBody>
      </p:sp>
      <p:sp>
        <p:nvSpPr>
          <p:cNvPr id="1039" name="Google Shape;1039;p45"/>
          <p:cNvSpPr txBox="1">
            <a:spLocks noGrp="1"/>
          </p:cNvSpPr>
          <p:nvPr>
            <p:ph type="title"/>
          </p:nvPr>
        </p:nvSpPr>
        <p:spPr>
          <a:xfrm>
            <a:off x="713225" y="95250"/>
            <a:ext cx="7717500" cy="1016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0" dirty="0" err="1"/>
              <a:t>Peningkatan</a:t>
            </a:r>
            <a:r>
              <a:rPr lang="en-US" sz="2800" b="0" dirty="0"/>
              <a:t> </a:t>
            </a:r>
            <a:r>
              <a:rPr lang="en-US" sz="2800" b="0" dirty="0" err="1"/>
              <a:t>dalam</a:t>
            </a:r>
            <a:r>
              <a:rPr lang="en-US" sz="2800" b="0" dirty="0"/>
              <a:t> </a:t>
            </a:r>
            <a:r>
              <a:rPr lang="en-US" sz="2800" b="0" dirty="0" err="1"/>
              <a:t>Kuantitas</a:t>
            </a:r>
            <a:r>
              <a:rPr lang="en-US" sz="2800" b="0" dirty="0"/>
              <a:t> </a:t>
            </a:r>
            <a:r>
              <a:rPr lang="en-US" sz="2800" b="0" dirty="0" err="1"/>
              <a:t>Produksi</a:t>
            </a:r>
            <a:r>
              <a:rPr lang="en-US" sz="2800" b="0" dirty="0"/>
              <a:t> </a:t>
            </a:r>
            <a:r>
              <a:rPr lang="en-US" sz="2800" b="0" dirty="0" err="1"/>
              <a:t>Ketika</a:t>
            </a:r>
            <a:r>
              <a:rPr lang="en-US" sz="2800" b="0" dirty="0"/>
              <a:t> </a:t>
            </a:r>
            <a:r>
              <a:rPr lang="en-US" sz="2800" b="0" dirty="0" err="1"/>
              <a:t>Bahan</a:t>
            </a:r>
            <a:r>
              <a:rPr lang="en-US" sz="2800" b="0" dirty="0"/>
              <a:t> Baku </a:t>
            </a:r>
            <a:r>
              <a:rPr lang="en-US" sz="2800" b="0" dirty="0" err="1"/>
              <a:t>Ditambahkan</a:t>
            </a:r>
            <a:endParaRPr sz="2800" b="0" dirty="0"/>
          </a:p>
        </p:txBody>
      </p:sp>
      <p:cxnSp>
        <p:nvCxnSpPr>
          <p:cNvPr id="1040" name="Google Shape;1040;p45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45"/>
          <p:cNvSpPr txBox="1">
            <a:spLocks noGrp="1"/>
          </p:cNvSpPr>
          <p:nvPr>
            <p:ph type="subTitle" idx="1"/>
          </p:nvPr>
        </p:nvSpPr>
        <p:spPr>
          <a:xfrm>
            <a:off x="742950" y="1186350"/>
            <a:ext cx="8324849" cy="385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Barang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awal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   800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diterima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Pewarnaan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2.000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lateks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ditambahkan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4.000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ditransfer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Pengalengan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5.800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Jumlah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galon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Barang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akhir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 1.000</a:t>
            </a: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Supervisor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melaporkan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bahwa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barang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akhir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sepenuhnya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50%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konversi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Data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bulan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April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sbb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:</a:t>
            </a: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Barang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dalam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awal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: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$ 1.532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1.692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Tenaga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    57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Overhead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pabrik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   114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ditambahkan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proses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selama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periode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berjalan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: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$ 12.000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16.940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Tenaga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 3.660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Overhead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pabrik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					    7.320</a:t>
            </a:r>
            <a:endParaRPr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</p:txBody>
      </p:sp>
      <p:cxnSp>
        <p:nvCxnSpPr>
          <p:cNvPr id="1040" name="Google Shape;1040;p45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1039;p45"/>
          <p:cNvSpPr txBox="1">
            <a:spLocks noGrp="1"/>
          </p:cNvSpPr>
          <p:nvPr>
            <p:ph type="title"/>
          </p:nvPr>
        </p:nvSpPr>
        <p:spPr>
          <a:xfrm>
            <a:off x="495300" y="95250"/>
            <a:ext cx="8229600" cy="1016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0" dirty="0" err="1"/>
              <a:t>Peningkatan</a:t>
            </a:r>
            <a:r>
              <a:rPr lang="en-US" sz="2800" b="0" dirty="0"/>
              <a:t> </a:t>
            </a:r>
            <a:r>
              <a:rPr lang="en-US" sz="2800" b="0" dirty="0" err="1"/>
              <a:t>dalam</a:t>
            </a:r>
            <a:r>
              <a:rPr lang="en-US" sz="2800" b="0" dirty="0"/>
              <a:t> </a:t>
            </a:r>
            <a:r>
              <a:rPr lang="en-US" sz="2800" b="0" dirty="0" err="1"/>
              <a:t>Kuantitas</a:t>
            </a:r>
            <a:r>
              <a:rPr lang="en-US" sz="2800" b="0" dirty="0"/>
              <a:t> </a:t>
            </a:r>
            <a:r>
              <a:rPr lang="en-US" sz="2800" b="0" dirty="0" err="1"/>
              <a:t>Produksi</a:t>
            </a:r>
            <a:r>
              <a:rPr lang="en-US" sz="2800" b="0" dirty="0"/>
              <a:t> </a:t>
            </a:r>
            <a:r>
              <a:rPr lang="en-US" sz="2800" b="0" dirty="0" err="1"/>
              <a:t>Ketika</a:t>
            </a:r>
            <a:r>
              <a:rPr lang="en-US" sz="2800" b="0" dirty="0"/>
              <a:t> </a:t>
            </a:r>
            <a:r>
              <a:rPr lang="en-US" sz="2800" b="0" dirty="0" err="1"/>
              <a:t>Bahan</a:t>
            </a:r>
            <a:r>
              <a:rPr lang="en-US" sz="2800" b="0" dirty="0"/>
              <a:t> Baku </a:t>
            </a:r>
            <a:r>
              <a:rPr lang="en-US" sz="2800" b="0" dirty="0" err="1"/>
              <a:t>Ditambahkan</a:t>
            </a:r>
            <a:r>
              <a:rPr lang="en-US" sz="2800" b="0" dirty="0"/>
              <a:t> (2)</a:t>
            </a:r>
            <a:endParaRPr sz="2800" b="0" dirty="0"/>
          </a:p>
        </p:txBody>
      </p:sp>
    </p:spTree>
    <p:extLst>
      <p:ext uri="{BB962C8B-B14F-4D97-AF65-F5344CB8AC3E}">
        <p14:creationId xmlns:p14="http://schemas.microsoft.com/office/powerpoint/2010/main" val="2749024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45"/>
          <p:cNvSpPr txBox="1">
            <a:spLocks noGrp="1"/>
          </p:cNvSpPr>
          <p:nvPr>
            <p:ph type="subTitle" idx="1"/>
          </p:nvPr>
        </p:nvSpPr>
        <p:spPr>
          <a:xfrm>
            <a:off x="675860" y="1186350"/>
            <a:ext cx="7855889" cy="3499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Perhitungan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rata-rata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tertimbang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digunakan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dan overhead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dialokasikan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produksi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berdasarkan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tenaga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Unit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ditransfer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dari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Pengalengan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adalah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100%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semua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elemen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yang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ditambahkan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(5.800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tenaga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, dan overhead), dan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akhir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sepenuhnya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(1.000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)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tetapi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hanya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50%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konversi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(1.000 unit x 50%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selesai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= 500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tenaga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dan overhead).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untuk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setiap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elemen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adalah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sebagai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berikut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:</a:t>
            </a:r>
          </a:p>
          <a:p>
            <a:pPr marL="0" lvl="0" indent="0" algn="just">
              <a:lnSpc>
                <a:spcPct val="150000"/>
              </a:lnSpc>
            </a:pP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</a:t>
            </a:r>
            <a:endParaRPr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</p:txBody>
      </p:sp>
      <p:cxnSp>
        <p:nvCxnSpPr>
          <p:cNvPr id="1040" name="Google Shape;1040;p45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1039;p45"/>
          <p:cNvSpPr txBox="1">
            <a:spLocks noGrp="1"/>
          </p:cNvSpPr>
          <p:nvPr>
            <p:ph type="title"/>
          </p:nvPr>
        </p:nvSpPr>
        <p:spPr>
          <a:xfrm>
            <a:off x="495300" y="95250"/>
            <a:ext cx="8229600" cy="1016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0" dirty="0" err="1"/>
              <a:t>Peningkatan</a:t>
            </a:r>
            <a:r>
              <a:rPr lang="en-US" sz="2800" b="0" dirty="0"/>
              <a:t> </a:t>
            </a:r>
            <a:r>
              <a:rPr lang="en-US" sz="2800" b="0" dirty="0" err="1"/>
              <a:t>dalam</a:t>
            </a:r>
            <a:r>
              <a:rPr lang="en-US" sz="2800" b="0" dirty="0"/>
              <a:t> </a:t>
            </a:r>
            <a:r>
              <a:rPr lang="en-US" sz="2800" b="0" dirty="0" err="1"/>
              <a:t>Kuantitas</a:t>
            </a:r>
            <a:r>
              <a:rPr lang="en-US" sz="2800" b="0" dirty="0"/>
              <a:t> </a:t>
            </a:r>
            <a:r>
              <a:rPr lang="en-US" sz="2800" b="0" dirty="0" err="1"/>
              <a:t>Produksi</a:t>
            </a:r>
            <a:r>
              <a:rPr lang="en-US" sz="2800" b="0" dirty="0"/>
              <a:t> </a:t>
            </a:r>
            <a:r>
              <a:rPr lang="en-US" sz="2800" b="0" dirty="0" err="1"/>
              <a:t>Ketika</a:t>
            </a:r>
            <a:r>
              <a:rPr lang="en-US" sz="2800" b="0" dirty="0"/>
              <a:t> </a:t>
            </a:r>
            <a:r>
              <a:rPr lang="en-US" sz="2800" b="0" dirty="0" err="1"/>
              <a:t>Bahan</a:t>
            </a:r>
            <a:r>
              <a:rPr lang="en-US" sz="2800" b="0" dirty="0"/>
              <a:t> Baku </a:t>
            </a:r>
            <a:r>
              <a:rPr lang="en-US" sz="2800" b="0" dirty="0" err="1"/>
              <a:t>Ditambahkan</a:t>
            </a:r>
            <a:r>
              <a:rPr lang="en-US" sz="2800" b="0" dirty="0"/>
              <a:t> (3)</a:t>
            </a:r>
            <a:endParaRPr sz="2800" b="0" dirty="0"/>
          </a:p>
        </p:txBody>
      </p:sp>
    </p:spTree>
    <p:extLst>
      <p:ext uri="{BB962C8B-B14F-4D97-AF65-F5344CB8AC3E}">
        <p14:creationId xmlns:p14="http://schemas.microsoft.com/office/powerpoint/2010/main" val="1006002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45"/>
          <p:cNvSpPr txBox="1">
            <a:spLocks noGrp="1"/>
          </p:cNvSpPr>
          <p:nvPr>
            <p:ph type="subTitle" idx="1"/>
          </p:nvPr>
        </p:nvSpPr>
        <p:spPr>
          <a:xfrm>
            <a:off x="495300" y="1186350"/>
            <a:ext cx="8343901" cy="385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tenaga</a:t>
            </a:r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	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      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  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overhead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ditransfer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keluar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5.800		5.800	5.800	   5.800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akhir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1.000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1.000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500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     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500</a:t>
            </a: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Total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6.800		6.800	6.300	   6.300</a:t>
            </a: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Rata-rata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tertimbang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per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di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pencampuran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ditentukan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sbb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:</a:t>
            </a: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departemen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bahan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tenaga</a:t>
            </a:r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		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Sebelumnya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    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baku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kerja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overhead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dipersediaan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awal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 $  1.532	           	$ 1.692	$    57	$     114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ditambahkan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selama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periode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berjln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12.000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          	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16.940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3.660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   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7.320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Tota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yg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harus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dipertggjawabkan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$ 13.532	          	$18.632	$3.717	$ 7.434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Dibagi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dengan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6.800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           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6.800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6.300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</a:t>
            </a:r>
            <a:r>
              <a:rPr lang="en-US" sz="1300" u="sng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  6.300</a:t>
            </a:r>
          </a:p>
          <a:p>
            <a:pPr marL="0" lvl="0" indent="0" algn="just"/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Biaya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 per unit </a:t>
            </a:r>
            <a:r>
              <a:rPr lang="en-US" sz="1300" dirty="0" err="1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ekuivalen</a:t>
            </a:r>
            <a:r>
              <a:rPr lang="en-US" sz="1300" dirty="0">
                <a:solidFill>
                  <a:schemeClr val="tx1"/>
                </a:solidFill>
                <a:latin typeface="Poppins" panose="020B0604020202020204" charset="0"/>
                <a:ea typeface="Anaheim"/>
                <a:cs typeface="Poppins" panose="020B0604020202020204" charset="0"/>
                <a:sym typeface="Anaheim"/>
              </a:rPr>
              <a:t>		 $    1,99            	 $  2,74	$  0,59	$    1,18</a:t>
            </a: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endParaRPr lang="en-US"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  <a:p>
            <a:pPr marL="0" lvl="0" indent="0" algn="just"/>
            <a:endParaRPr sz="1300" dirty="0">
              <a:solidFill>
                <a:schemeClr val="tx1"/>
              </a:solidFill>
              <a:latin typeface="Poppins" panose="020B0604020202020204" charset="0"/>
              <a:ea typeface="Anaheim"/>
              <a:cs typeface="Poppins" panose="020B0604020202020204" charset="0"/>
              <a:sym typeface="Anaheim"/>
            </a:endParaRPr>
          </a:p>
        </p:txBody>
      </p:sp>
      <p:cxnSp>
        <p:nvCxnSpPr>
          <p:cNvPr id="1040" name="Google Shape;1040;p45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1039;p45"/>
          <p:cNvSpPr txBox="1">
            <a:spLocks noGrp="1"/>
          </p:cNvSpPr>
          <p:nvPr>
            <p:ph type="title"/>
          </p:nvPr>
        </p:nvSpPr>
        <p:spPr>
          <a:xfrm>
            <a:off x="495300" y="95250"/>
            <a:ext cx="8229600" cy="1016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0" dirty="0" err="1"/>
              <a:t>Peningkatan</a:t>
            </a:r>
            <a:r>
              <a:rPr lang="en-US" sz="2800" b="0" dirty="0"/>
              <a:t> </a:t>
            </a:r>
            <a:r>
              <a:rPr lang="en-US" sz="2800" b="0" dirty="0" err="1"/>
              <a:t>dalam</a:t>
            </a:r>
            <a:r>
              <a:rPr lang="en-US" sz="2800" b="0" dirty="0"/>
              <a:t> </a:t>
            </a:r>
            <a:r>
              <a:rPr lang="en-US" sz="2800" b="0" dirty="0" err="1"/>
              <a:t>Kuantitas</a:t>
            </a:r>
            <a:r>
              <a:rPr lang="en-US" sz="2800" b="0" dirty="0"/>
              <a:t> </a:t>
            </a:r>
            <a:r>
              <a:rPr lang="en-US" sz="2800" b="0" dirty="0" err="1"/>
              <a:t>Produksi</a:t>
            </a:r>
            <a:r>
              <a:rPr lang="en-US" sz="2800" b="0" dirty="0"/>
              <a:t> </a:t>
            </a:r>
            <a:r>
              <a:rPr lang="en-US" sz="2800" b="0" dirty="0" err="1"/>
              <a:t>Ketika</a:t>
            </a:r>
            <a:r>
              <a:rPr lang="en-US" sz="2800" b="0" dirty="0"/>
              <a:t> </a:t>
            </a:r>
            <a:r>
              <a:rPr lang="en-US" sz="2800" b="0" dirty="0" err="1"/>
              <a:t>Bahan</a:t>
            </a:r>
            <a:r>
              <a:rPr lang="en-US" sz="2800" b="0" dirty="0"/>
              <a:t> Baku </a:t>
            </a:r>
            <a:r>
              <a:rPr lang="en-US" sz="2800" b="0" dirty="0" err="1"/>
              <a:t>Ditambahkan</a:t>
            </a:r>
            <a:r>
              <a:rPr lang="en-US" sz="2800" b="0" dirty="0"/>
              <a:t> (4)</a:t>
            </a:r>
            <a:endParaRPr sz="2800" b="0" dirty="0"/>
          </a:p>
        </p:txBody>
      </p:sp>
    </p:spTree>
    <p:extLst>
      <p:ext uri="{BB962C8B-B14F-4D97-AF65-F5344CB8AC3E}">
        <p14:creationId xmlns:p14="http://schemas.microsoft.com/office/powerpoint/2010/main" val="2504439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39;p45"/>
          <p:cNvSpPr txBox="1">
            <a:spLocks noGrp="1"/>
          </p:cNvSpPr>
          <p:nvPr>
            <p:ph type="title"/>
          </p:nvPr>
        </p:nvSpPr>
        <p:spPr>
          <a:xfrm>
            <a:off x="5076826" y="0"/>
            <a:ext cx="3962400" cy="13430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0" dirty="0" err="1"/>
              <a:t>Peningkatan</a:t>
            </a:r>
            <a:r>
              <a:rPr lang="en-US" sz="2800" b="0" dirty="0"/>
              <a:t> </a:t>
            </a:r>
            <a:r>
              <a:rPr lang="en-US" sz="2800" b="0" dirty="0" err="1"/>
              <a:t>dalam</a:t>
            </a:r>
            <a:r>
              <a:rPr lang="en-US" sz="2800" b="0" dirty="0"/>
              <a:t> </a:t>
            </a:r>
            <a:r>
              <a:rPr lang="en-US" sz="2800" b="0" dirty="0" err="1"/>
              <a:t>Kuantitas</a:t>
            </a:r>
            <a:r>
              <a:rPr lang="en-US" sz="2800" b="0" dirty="0"/>
              <a:t> </a:t>
            </a:r>
            <a:r>
              <a:rPr lang="en-US" sz="2800" b="0" dirty="0" err="1"/>
              <a:t>Produksi</a:t>
            </a:r>
            <a:r>
              <a:rPr lang="en-US" sz="2800" b="0" dirty="0"/>
              <a:t> </a:t>
            </a:r>
            <a:r>
              <a:rPr lang="en-US" sz="2800" b="0" dirty="0" err="1"/>
              <a:t>Ketika</a:t>
            </a:r>
            <a:r>
              <a:rPr lang="en-US" sz="2800" b="0" dirty="0"/>
              <a:t> </a:t>
            </a:r>
            <a:r>
              <a:rPr lang="en-US" sz="2800" b="0" dirty="0" err="1"/>
              <a:t>Bahan</a:t>
            </a:r>
            <a:r>
              <a:rPr lang="en-US" sz="2800" b="0" dirty="0"/>
              <a:t> Baku </a:t>
            </a:r>
            <a:r>
              <a:rPr lang="en-US" sz="2800" b="0" dirty="0" err="1"/>
              <a:t>Ditambahkan</a:t>
            </a:r>
            <a:r>
              <a:rPr lang="en-US" sz="2800" b="0" dirty="0"/>
              <a:t> (5)</a:t>
            </a:r>
            <a:endParaRPr sz="2800" b="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24" y="0"/>
            <a:ext cx="4390481" cy="5143500"/>
          </a:xfrm>
          <a:prstGeom prst="rect">
            <a:avLst/>
          </a:prstGeom>
        </p:spPr>
      </p:pic>
      <p:sp>
        <p:nvSpPr>
          <p:cNvPr id="10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4895305" y="1924049"/>
            <a:ext cx="4151648" cy="16764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Pencampuran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Pengalengan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dlm</a:t>
            </a:r>
            <a:r>
              <a:rPr lang="en-US" sz="1200" dirty="0"/>
              <a:t> proses-Dep </a:t>
            </a:r>
            <a:r>
              <a:rPr lang="en-US" sz="1200" dirty="0" err="1"/>
              <a:t>Pengalengan</a:t>
            </a:r>
            <a:r>
              <a:rPr lang="en-US" sz="1200" dirty="0"/>
              <a:t>      37.700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/>
              <a:t>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dlm</a:t>
            </a:r>
            <a:r>
              <a:rPr lang="en-US" sz="1200" dirty="0"/>
              <a:t> proses-Dep </a:t>
            </a:r>
            <a:r>
              <a:rPr lang="en-US" sz="1200" dirty="0" err="1"/>
              <a:t>Pencampuran</a:t>
            </a:r>
            <a:r>
              <a:rPr lang="en-US" sz="1200" dirty="0"/>
              <a:t>   37.700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52307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485775" y="1183724"/>
            <a:ext cx="8248649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300" dirty="0" err="1"/>
              <a:t>Pembuatan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masuk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 (first in, first out-FIFO) </a:t>
            </a:r>
            <a:r>
              <a:rPr lang="en-US" sz="1300" dirty="0" err="1"/>
              <a:t>ditunjukkan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data American Chair Company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pada </a:t>
            </a:r>
            <a:r>
              <a:rPr lang="en-US" sz="1300" dirty="0" err="1"/>
              <a:t>ilustrasi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. Dari </a:t>
            </a:r>
            <a:r>
              <a:rPr lang="en-US" sz="1300" dirty="0" err="1"/>
              <a:t>ilustrasi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data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tersedia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.</a:t>
            </a:r>
          </a:p>
          <a:p>
            <a:pPr marL="0" lvl="0" indent="0" algn="just">
              <a:buNone/>
            </a:pPr>
            <a:endParaRPr lang="en-US" sz="1300" dirty="0"/>
          </a:p>
          <a:p>
            <a:pPr marL="0" lvl="0" indent="0" algn="just">
              <a:buNone/>
            </a:pPr>
            <a:r>
              <a:rPr lang="en-US" sz="1300" dirty="0"/>
              <a:t>					      </a:t>
            </a:r>
            <a:r>
              <a:rPr lang="en-US" sz="1300" dirty="0" err="1"/>
              <a:t>Pemotongan</a:t>
            </a:r>
            <a:r>
              <a:rPr lang="en-US" sz="1300" dirty="0"/>
              <a:t>       </a:t>
            </a:r>
            <a:r>
              <a:rPr lang="en-US" sz="1300" dirty="0" err="1"/>
              <a:t>Perakitan</a:t>
            </a:r>
            <a:endParaRPr lang="en-US" sz="1300" dirty="0"/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di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          100	  	 180</a:t>
            </a:r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dimulai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	         600</a:t>
            </a:r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	         500</a:t>
            </a:r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diterima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			500</a:t>
            </a:r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yang </a:t>
            </a:r>
            <a:r>
              <a:rPr lang="en-US" sz="1300" dirty="0" err="1"/>
              <a:t>ditransfer</a:t>
            </a:r>
            <a:r>
              <a:rPr lang="en-US" sz="1300" dirty="0"/>
              <a:t> 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			580</a:t>
            </a:r>
          </a:p>
          <a:p>
            <a:pPr marL="0" lvl="0" indent="0" algn="just">
              <a:buNone/>
            </a:pPr>
            <a:r>
              <a:rPr lang="en-US" sz="1300" dirty="0" err="1"/>
              <a:t>Jumlah</a:t>
            </a:r>
            <a:r>
              <a:rPr lang="en-US" sz="1300" dirty="0"/>
              <a:t> unit di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	         200		 100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/>
          </a:p>
          <a:p>
            <a:pPr marL="0" lvl="0" indent="0" algn="just">
              <a:buNone/>
            </a:pPr>
            <a:r>
              <a:rPr lang="en-US" sz="1300" dirty="0"/>
              <a:t>Supervisor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melaporkan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60%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100%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20%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70%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Untuk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40%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70%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</a:t>
            </a:r>
            <a:endParaRPr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(2)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713224" y="1183724"/>
            <a:ext cx="7717501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FIFO, </a:t>
            </a:r>
            <a:r>
              <a:rPr lang="en-US" sz="1300" dirty="0" err="1"/>
              <a:t>biaya</a:t>
            </a:r>
            <a:r>
              <a:rPr lang="en-US" sz="1300" dirty="0"/>
              <a:t> unit </a:t>
            </a:r>
            <a:r>
              <a:rPr lang="en-US" sz="1300" dirty="0" err="1"/>
              <a:t>pertama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diaggap</a:t>
            </a:r>
            <a:r>
              <a:rPr lang="en-US" sz="1300" dirty="0"/>
              <a:t> </a:t>
            </a:r>
            <a:r>
              <a:rPr lang="en-US" sz="1300" dirty="0" err="1"/>
              <a:t>berasal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. Jika unit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, unit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diselesaikan</a:t>
            </a:r>
            <a:r>
              <a:rPr lang="en-US" sz="1300" dirty="0"/>
              <a:t>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dahulu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</a:t>
            </a:r>
            <a:r>
              <a:rPr lang="en-US" sz="1300" dirty="0" err="1"/>
              <a:t>sebelum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/>
              <a:t>Asumsikan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yaitu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desember</a:t>
            </a:r>
            <a:r>
              <a:rPr lang="en-US" sz="1300" dirty="0"/>
              <a:t>, </a:t>
            </a:r>
            <a:r>
              <a:rPr lang="en-US" sz="1300" dirty="0" err="1"/>
              <a:t>mengindikasikan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dibulan</a:t>
            </a:r>
            <a:r>
              <a:rPr lang="en-US" sz="1300" dirty="0"/>
              <a:t> </a:t>
            </a:r>
            <a:r>
              <a:rPr lang="en-US" sz="1300" dirty="0" err="1"/>
              <a:t>Desember</a:t>
            </a:r>
            <a:r>
              <a:rPr lang="en-US" sz="1300" dirty="0"/>
              <a:t> (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) </a:t>
            </a:r>
            <a:r>
              <a:rPr lang="en-US" sz="1300" dirty="0" err="1"/>
              <a:t>adalah</a:t>
            </a:r>
            <a:r>
              <a:rPr lang="en-US" sz="1300" dirty="0"/>
              <a:t> 80%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dan 40%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40%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dan 20%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Untuk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60%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an 20%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74616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(3)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713226" y="1183724"/>
            <a:ext cx="7640199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Data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					</a:t>
            </a:r>
            <a:r>
              <a:rPr lang="en-US" sz="1300" dirty="0" err="1"/>
              <a:t>Pemotongan</a:t>
            </a:r>
            <a:r>
              <a:rPr lang="en-US" sz="1300" dirty="0"/>
              <a:t>     </a:t>
            </a:r>
            <a:r>
              <a:rPr lang="en-US" sz="1300" dirty="0" err="1"/>
              <a:t>Perakitan</a:t>
            </a: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			              $8.320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				             $1.892               830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Tenaga </a:t>
            </a:r>
            <a:r>
              <a:rPr lang="en-US" sz="1300" dirty="0" err="1"/>
              <a:t>kerja</a:t>
            </a:r>
            <a:r>
              <a:rPr lang="en-US" sz="1300" dirty="0"/>
              <a:t>				                 400               475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Overhead </a:t>
            </a:r>
            <a:r>
              <a:rPr lang="en-US" sz="1300" dirty="0" err="1"/>
              <a:t>pabrik</a:t>
            </a:r>
            <a:r>
              <a:rPr lang="en-US" sz="1300" dirty="0"/>
              <a:t>				                 796                518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yg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proses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				           $13.608          $7.296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Tenaga </a:t>
            </a:r>
            <a:r>
              <a:rPr lang="en-US" sz="1300" dirty="0" err="1"/>
              <a:t>kerja</a:t>
            </a:r>
            <a:r>
              <a:rPr lang="en-US" sz="1300" dirty="0"/>
              <a:t>				              5.000             9.210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Overhead </a:t>
            </a:r>
            <a:r>
              <a:rPr lang="en-US" sz="1300" dirty="0" err="1"/>
              <a:t>pabrik</a:t>
            </a:r>
            <a:r>
              <a:rPr lang="en-US" sz="1300" dirty="0"/>
              <a:t>				              7.904             11.052</a:t>
            </a:r>
          </a:p>
          <a:p>
            <a:pPr marL="0" lvl="0" indent="0" algn="just">
              <a:buNone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346849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(4)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612250" y="1255250"/>
            <a:ext cx="7951305" cy="38025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Unit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100%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Dari 500 unit yang </a:t>
            </a:r>
            <a:r>
              <a:rPr lang="en-US" sz="1300" dirty="0" err="1"/>
              <a:t>ditransfer</a:t>
            </a:r>
            <a:r>
              <a:rPr lang="en-US" sz="1300" dirty="0"/>
              <a:t>, 100 </a:t>
            </a:r>
            <a:r>
              <a:rPr lang="en-US" sz="1300" dirty="0" err="1"/>
              <a:t>berasal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. Oleh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80%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40%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60%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penyelesaian</a:t>
            </a:r>
            <a:r>
              <a:rPr lang="en-US" sz="1300" dirty="0"/>
              <a:t> unit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memerlukan</a:t>
            </a:r>
            <a:r>
              <a:rPr lang="en-US" sz="1300" dirty="0"/>
              <a:t> </a:t>
            </a:r>
            <a:r>
              <a:rPr lang="en-US" sz="1300" dirty="0" err="1"/>
              <a:t>penambahan</a:t>
            </a:r>
            <a:r>
              <a:rPr lang="en-US" sz="1300" dirty="0"/>
              <a:t> 20%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60%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40% </a:t>
            </a:r>
            <a:r>
              <a:rPr lang="en-US" sz="1300" dirty="0" err="1"/>
              <a:t>untuk</a:t>
            </a:r>
            <a:r>
              <a:rPr lang="en-US" sz="1300" dirty="0"/>
              <a:t> overhead.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berasal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(100 unit x 20%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20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; 100 unit x 60%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60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; dan 100 unit x 40%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40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overhead).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484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558351" y="898217"/>
            <a:ext cx="8367164" cy="41309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300"/>
              </a:spcBef>
            </a:pPr>
            <a:r>
              <a:rPr lang="it-IT" sz="1300" dirty="0"/>
              <a:t>Untuk mengilustrasikan laporan biaya produski, asumsikan American Chair Company menggunakan sistem perhitungan biaya berdasarkan proses dengan asumsi aliran biaya rata-rata tertimbang. Data produksi berikut ini tersedia untuk bulan januari :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													</a:t>
            </a:r>
            <a:r>
              <a:rPr lang="en-US" sz="1300" u="sng" dirty="0" err="1"/>
              <a:t>Pemotongan</a:t>
            </a:r>
            <a:r>
              <a:rPr lang="en-US" sz="1300" dirty="0"/>
              <a:t> 		</a:t>
            </a:r>
            <a:r>
              <a:rPr lang="en-US" sz="1300" u="sng" dirty="0" err="1"/>
              <a:t>Perakitan</a:t>
            </a:r>
            <a:endParaRPr lang="en-US" sz="1300" u="sng" dirty="0"/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			100 					180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dimulai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			600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			500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diterima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							500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 								580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Jumlah</a:t>
            </a:r>
            <a:r>
              <a:rPr lang="en-US" sz="1300" dirty="0"/>
              <a:t> unit di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		200 					100</a:t>
            </a:r>
          </a:p>
          <a:p>
            <a:pPr marL="0" lvl="0" indent="0" algn="just" defTabSz="361950">
              <a:spcBef>
                <a:spcPts val="300"/>
              </a:spcBef>
            </a:pPr>
            <a:endParaRPr lang="en-US" sz="1300" dirty="0"/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Penyelesaian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masing-masing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melaporkan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adalah</a:t>
            </a:r>
            <a:r>
              <a:rPr lang="en-US" sz="1300" dirty="0"/>
              <a:t> 60%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100%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20%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70%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Untuk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40%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70%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(</a:t>
            </a:r>
            <a:r>
              <a:rPr lang="en-US" sz="1300" dirty="0" err="1"/>
              <a:t>persentase</a:t>
            </a:r>
            <a:r>
              <a:rPr lang="en-US" sz="1300" dirty="0"/>
              <a:t> </a:t>
            </a:r>
            <a:r>
              <a:rPr lang="en-US" sz="1300" dirty="0" err="1"/>
              <a:t>penyelesaian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diperlukan</a:t>
            </a:r>
            <a:r>
              <a:rPr lang="en-US" sz="1300" dirty="0"/>
              <a:t>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metode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 yang </a:t>
            </a:r>
            <a:r>
              <a:rPr lang="en-US" sz="1300" dirty="0" err="1"/>
              <a:t>digunakan</a:t>
            </a:r>
            <a:r>
              <a:rPr lang="en-US" sz="1300" dirty="0"/>
              <a:t>.)</a:t>
            </a:r>
            <a:endParaRPr sz="1300" dirty="0"/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00" y="284232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875404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429351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(5)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556591" y="1183725"/>
            <a:ext cx="7967208" cy="39597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Sisa</a:t>
            </a:r>
            <a:r>
              <a:rPr lang="en-US" sz="1300" dirty="0"/>
              <a:t> 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(500 unit yang ditransfer-100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= 400 unit yang </a:t>
            </a:r>
            <a:r>
              <a:rPr lang="en-US" sz="1300" dirty="0" err="1"/>
              <a:t>dimulai</a:t>
            </a:r>
            <a:r>
              <a:rPr lang="en-US" sz="1300" dirty="0"/>
              <a:t> dan </a:t>
            </a:r>
            <a:r>
              <a:rPr lang="en-US" sz="1300" dirty="0" err="1"/>
              <a:t>diselesaikan</a:t>
            </a:r>
            <a:r>
              <a:rPr lang="en-US" sz="1300" dirty="0"/>
              <a:t> di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, masing-masing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masing-masing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overhead).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60%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(200 unit x 60% </a:t>
            </a:r>
            <a:r>
              <a:rPr lang="en-US" sz="1300" dirty="0" err="1"/>
              <a:t>selesai</a:t>
            </a:r>
            <a:r>
              <a:rPr lang="en-US" sz="1300" dirty="0"/>
              <a:t> = 120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), 20%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(200 unit x 20% </a:t>
            </a:r>
            <a:r>
              <a:rPr lang="en-US" sz="1300" dirty="0" err="1"/>
              <a:t>selesai</a:t>
            </a:r>
            <a:r>
              <a:rPr lang="en-US" sz="1300" dirty="0"/>
              <a:t> = 40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), dan 40 %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 (200 unit x 40% </a:t>
            </a:r>
            <a:r>
              <a:rPr lang="en-US" sz="1300" dirty="0" err="1"/>
              <a:t>selesai</a:t>
            </a:r>
            <a:r>
              <a:rPr lang="en-US" sz="1300" dirty="0"/>
              <a:t> = 80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overhead).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demikian</a:t>
            </a:r>
            <a:r>
              <a:rPr lang="en-US" sz="1300" dirty="0"/>
              <a:t>,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di </a:t>
            </a:r>
            <a:r>
              <a:rPr lang="en-US" sz="1300" dirty="0" err="1"/>
              <a:t>depertemen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dihitung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21501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2211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(6)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352425" y="1128069"/>
            <a:ext cx="8576889" cy="40154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SzPct val="100000"/>
              <a:buNone/>
            </a:pPr>
            <a:r>
              <a:rPr lang="en-US" sz="1300" dirty="0"/>
              <a:t>					</a:t>
            </a:r>
            <a:r>
              <a:rPr lang="en-US" sz="1300" dirty="0" err="1"/>
              <a:t>Bahan</a:t>
            </a:r>
            <a:r>
              <a:rPr lang="en-US" sz="1300" dirty="0"/>
              <a:t>    Tenaga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					</a:t>
            </a:r>
            <a:r>
              <a:rPr lang="en-US" sz="1300" u="sng" dirty="0"/>
              <a:t>Baku   </a:t>
            </a:r>
            <a:r>
              <a:rPr lang="en-US" sz="1300" dirty="0"/>
              <a:t>    </a:t>
            </a:r>
            <a:r>
              <a:rPr lang="en-US" sz="1300" u="sng" dirty="0" err="1"/>
              <a:t>kerja</a:t>
            </a:r>
            <a:r>
              <a:rPr lang="en-US" sz="1300" u="sng" dirty="0"/>
              <a:t>     </a:t>
            </a:r>
            <a:r>
              <a:rPr lang="en-US" sz="1300" dirty="0"/>
              <a:t>	 </a:t>
            </a:r>
            <a:r>
              <a:rPr lang="en-US" sz="1300" u="sng" dirty="0"/>
              <a:t>overhead</a:t>
            </a:r>
          </a:p>
          <a:p>
            <a:pPr marL="0" indent="0" algn="just"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			  20	   60	       40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diselesaikan</a:t>
            </a:r>
            <a:r>
              <a:rPr lang="en-US" sz="1300" dirty="0"/>
              <a:t>		400	  400	     400</a:t>
            </a:r>
          </a:p>
          <a:p>
            <a:pPr marL="0" indent="0" algn="just">
              <a:buSzPct val="100000"/>
              <a:buNone/>
            </a:pPr>
            <a:r>
              <a:rPr lang="en-US" sz="1300" dirty="0" err="1"/>
              <a:t>Diperiode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endParaRPr lang="en-US" sz="1300" dirty="0"/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			</a:t>
            </a:r>
            <a:r>
              <a:rPr lang="en-US" sz="1300" u="sng" dirty="0"/>
              <a:t> 120</a:t>
            </a:r>
            <a:r>
              <a:rPr lang="en-US" sz="1300" dirty="0"/>
              <a:t>	  </a:t>
            </a:r>
            <a:r>
              <a:rPr lang="en-US" sz="1300" u="sng" dirty="0"/>
              <a:t>  40</a:t>
            </a:r>
            <a:r>
              <a:rPr lang="en-US" sz="1300" dirty="0"/>
              <a:t>	      </a:t>
            </a:r>
            <a:r>
              <a:rPr lang="en-US" sz="1300" u="sng" dirty="0"/>
              <a:t> 80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	540	  500	     520	</a:t>
            </a:r>
          </a:p>
          <a:p>
            <a:pPr marL="0" indent="0" algn="just">
              <a:buSzPct val="100000"/>
              <a:buNone/>
            </a:pPr>
            <a:endParaRPr lang="en-US" sz="1300" dirty="0"/>
          </a:p>
          <a:p>
            <a:pPr marL="0" indent="0" algn="just" defTabSz="542925">
              <a:buSzPct val="100000"/>
              <a:buNone/>
            </a:pPr>
            <a:r>
              <a:rPr lang="en-US" sz="1300" dirty="0"/>
              <a:t>	</a:t>
            </a:r>
            <a:r>
              <a:rPr lang="en-US" sz="1300" dirty="0" err="1"/>
              <a:t>Alternatif</a:t>
            </a:r>
            <a:r>
              <a:rPr lang="en-US" sz="1300" dirty="0"/>
              <a:t> </a:t>
            </a:r>
            <a:r>
              <a:rPr lang="en-US" sz="1300" dirty="0" err="1"/>
              <a:t>lainnya</a:t>
            </a:r>
            <a:r>
              <a:rPr lang="en-US" sz="1300" dirty="0"/>
              <a:t>,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hitung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yang </a:t>
            </a:r>
            <a:r>
              <a:rPr lang="en-US" sz="1300" dirty="0" err="1"/>
              <a:t>dihitung</a:t>
            </a:r>
            <a:r>
              <a:rPr lang="en-US" sz="1300" dirty="0"/>
              <a:t> </a:t>
            </a:r>
            <a:r>
              <a:rPr lang="en-US" sz="1300" dirty="0" err="1"/>
              <a:t>apabila</a:t>
            </a:r>
            <a:r>
              <a:rPr lang="en-US" sz="1300" dirty="0"/>
              <a:t> </a:t>
            </a:r>
            <a:r>
              <a:rPr lang="en-US" sz="1300" dirty="0" err="1"/>
              <a:t>metode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  <a:r>
              <a:rPr lang="en-US" sz="1300" dirty="0" err="1"/>
              <a:t>Ekuivalensi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ditunjukan</a:t>
            </a:r>
            <a:r>
              <a:rPr lang="en-US" sz="1300" dirty="0"/>
              <a:t> </a:t>
            </a:r>
            <a:r>
              <a:rPr lang="en-US" sz="1300" dirty="0" err="1"/>
              <a:t>menggunakan</a:t>
            </a:r>
            <a:r>
              <a:rPr lang="en-US" sz="1300" dirty="0"/>
              <a:t> data yang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					</a:t>
            </a:r>
            <a:r>
              <a:rPr lang="en-US" sz="1300" dirty="0" err="1"/>
              <a:t>Bahan</a:t>
            </a:r>
            <a:r>
              <a:rPr lang="en-US" sz="1300" dirty="0"/>
              <a:t>    Tenaga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					</a:t>
            </a:r>
            <a:r>
              <a:rPr lang="en-US" sz="1300" u="sng" dirty="0"/>
              <a:t>Baku   </a:t>
            </a:r>
            <a:r>
              <a:rPr lang="en-US" sz="1300" dirty="0"/>
              <a:t>    </a:t>
            </a:r>
            <a:r>
              <a:rPr lang="en-US" sz="1300" u="sng" dirty="0" err="1"/>
              <a:t>kerja</a:t>
            </a:r>
            <a:r>
              <a:rPr lang="en-US" sz="1300" u="sng" dirty="0"/>
              <a:t>     </a:t>
            </a:r>
            <a:r>
              <a:rPr lang="en-US" sz="1300" dirty="0"/>
              <a:t> 	</a:t>
            </a:r>
            <a:r>
              <a:rPr lang="en-US" sz="1300" u="sng" dirty="0"/>
              <a:t>overhead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			500	   500	        500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			</a:t>
            </a:r>
            <a:r>
              <a:rPr lang="en-US" sz="1300" u="sng" dirty="0"/>
              <a:t> 120</a:t>
            </a:r>
            <a:r>
              <a:rPr lang="en-US" sz="1300" dirty="0"/>
              <a:t>	    </a:t>
            </a:r>
            <a:r>
              <a:rPr lang="en-US" sz="1300" u="sng" dirty="0"/>
              <a:t> 40</a:t>
            </a:r>
            <a:r>
              <a:rPr lang="en-US" sz="1300" dirty="0"/>
              <a:t>	         </a:t>
            </a:r>
            <a:r>
              <a:rPr lang="en-US" sz="1300" u="sng" dirty="0"/>
              <a:t> 80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				620	   540	        580</a:t>
            </a:r>
          </a:p>
          <a:p>
            <a:pPr marL="0" indent="0" algn="just">
              <a:buSzPct val="100000"/>
              <a:buNone/>
            </a:pPr>
            <a:r>
              <a:rPr lang="en-US" sz="1300" dirty="0" err="1"/>
              <a:t>Dikurangi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dipersedian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		</a:t>
            </a:r>
            <a:r>
              <a:rPr lang="en-US" sz="1300" u="sng" dirty="0"/>
              <a:t>   80</a:t>
            </a:r>
            <a:r>
              <a:rPr lang="en-US" sz="1300" dirty="0"/>
              <a:t>	    </a:t>
            </a:r>
            <a:r>
              <a:rPr lang="en-US" sz="1300" u="sng" dirty="0"/>
              <a:t> 40</a:t>
            </a:r>
            <a:r>
              <a:rPr lang="en-US" sz="1300" dirty="0"/>
              <a:t>	          </a:t>
            </a:r>
            <a:r>
              <a:rPr lang="en-US" sz="1300" u="sng" dirty="0"/>
              <a:t>60</a:t>
            </a:r>
          </a:p>
          <a:p>
            <a:pPr marL="0" indent="0" algn="just"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		540	   500	        520</a:t>
            </a:r>
          </a:p>
          <a:p>
            <a:pPr marL="0" indent="0" algn="just">
              <a:buSzPct val="100000"/>
              <a:buNone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28068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232390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(7)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352426" y="1183724"/>
            <a:ext cx="8448674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Tanpa</a:t>
            </a:r>
            <a:r>
              <a:rPr lang="en-US" sz="1300" dirty="0"/>
              <a:t> </a:t>
            </a:r>
            <a:r>
              <a:rPr lang="en-US" sz="1300" dirty="0" err="1"/>
              <a:t>mempedulikan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yang </a:t>
            </a:r>
            <a:r>
              <a:rPr lang="en-US" sz="1300" dirty="0" err="1"/>
              <a:t>diguakan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menghitung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per </a:t>
            </a:r>
            <a:r>
              <a:rPr lang="en-US" sz="1300" dirty="0" err="1"/>
              <a:t>ekuivalen</a:t>
            </a:r>
            <a:r>
              <a:rPr lang="en-US" sz="1300" dirty="0"/>
              <a:t> unit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/>
              <a:t>					</a:t>
            </a:r>
            <a:r>
              <a:rPr lang="en-US" sz="1300" dirty="0" err="1"/>
              <a:t>Bahan</a:t>
            </a:r>
            <a:r>
              <a:rPr lang="en-US" sz="1300" dirty="0"/>
              <a:t>	       </a:t>
            </a:r>
            <a:r>
              <a:rPr lang="en-US" sz="1300" dirty="0" err="1"/>
              <a:t>tenaga</a:t>
            </a:r>
            <a:endParaRPr lang="en-US" sz="1300" dirty="0"/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/>
              <a:t>					</a:t>
            </a:r>
            <a:r>
              <a:rPr lang="en-US" sz="1300" u="sng" dirty="0"/>
              <a:t>Baku</a:t>
            </a:r>
            <a:r>
              <a:rPr lang="en-US" sz="1300" dirty="0"/>
              <a:t>	        </a:t>
            </a:r>
            <a:r>
              <a:rPr lang="en-US" sz="1300" u="sng" dirty="0" err="1"/>
              <a:t>kerja</a:t>
            </a:r>
            <a:r>
              <a:rPr lang="en-US" sz="1300" u="sng" dirty="0"/>
              <a:t>	</a:t>
            </a:r>
            <a:r>
              <a:rPr lang="en-US" sz="1300" dirty="0"/>
              <a:t>	</a:t>
            </a:r>
            <a:r>
              <a:rPr lang="en-US" sz="1300" u="sng" dirty="0"/>
              <a:t>overhead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	$13.608	       $5.000	 	$7.904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			</a:t>
            </a:r>
            <a:r>
              <a:rPr lang="en-US" sz="1300" u="sng" dirty="0"/>
              <a:t>       540</a:t>
            </a:r>
            <a:r>
              <a:rPr lang="en-US" sz="1300" dirty="0"/>
              <a:t>              </a:t>
            </a:r>
            <a:r>
              <a:rPr lang="en-US" sz="1300" u="sng" dirty="0"/>
              <a:t>     500</a:t>
            </a:r>
            <a:r>
              <a:rPr lang="en-US" sz="1300" dirty="0"/>
              <a:t>	     	</a:t>
            </a:r>
            <a:r>
              <a:rPr lang="en-US" sz="1300" u="sng" dirty="0"/>
              <a:t>     520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			$  25,20      	        $10,00		 $15,20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endParaRPr lang="en-US" sz="1300" dirty="0"/>
          </a:p>
          <a:p>
            <a:pPr marL="0" indent="0" algn="just">
              <a:lnSpc>
                <a:spcPct val="150000"/>
              </a:lnSpc>
              <a:buSzPct val="100000"/>
              <a:buNone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71164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4648198" y="0"/>
            <a:ext cx="4495801" cy="2381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(8)</a:t>
            </a:r>
            <a:endParaRPr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6" y="0"/>
            <a:ext cx="4062413" cy="5157895"/>
          </a:xfrm>
          <a:prstGeom prst="rect">
            <a:avLst/>
          </a:prstGeom>
        </p:spPr>
      </p:pic>
      <p:sp>
        <p:nvSpPr>
          <p:cNvPr id="7" name="Google Shape;763;p33"/>
          <p:cNvSpPr txBox="1">
            <a:spLocks/>
          </p:cNvSpPr>
          <p:nvPr/>
        </p:nvSpPr>
        <p:spPr>
          <a:xfrm>
            <a:off x="4648199" y="2200275"/>
            <a:ext cx="4495801" cy="16764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pemotongan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perakitan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: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endParaRPr lang="en-US" sz="1200" dirty="0"/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perakitan</a:t>
            </a:r>
            <a:r>
              <a:rPr lang="en-US" sz="1200" dirty="0"/>
              <a:t>		24.960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/>
              <a:t>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pemotongan</a:t>
            </a:r>
            <a:r>
              <a:rPr lang="en-US" sz="1200" dirty="0"/>
              <a:t>	   24.960</a:t>
            </a:r>
          </a:p>
        </p:txBody>
      </p:sp>
    </p:spTree>
    <p:extLst>
      <p:ext uri="{BB962C8B-B14F-4D97-AF65-F5344CB8AC3E}">
        <p14:creationId xmlns:p14="http://schemas.microsoft.com/office/powerpoint/2010/main" val="2443764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(9)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516835" y="1183724"/>
            <a:ext cx="8126234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Ketika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unit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,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dibuat</a:t>
            </a:r>
            <a:r>
              <a:rPr lang="en-US" sz="1300" dirty="0"/>
              <a:t>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Dari 580 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, 180 unit </a:t>
            </a:r>
            <a:r>
              <a:rPr lang="en-US" sz="1300" dirty="0" err="1"/>
              <a:t>berasal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Unit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seperti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unit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;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40%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dan </a:t>
            </a:r>
            <a:r>
              <a:rPr lang="en-US" sz="1300" dirty="0" err="1"/>
              <a:t>hanya</a:t>
            </a:r>
            <a:r>
              <a:rPr lang="en-US" sz="1300" dirty="0"/>
              <a:t> 20%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/>
              <a:t>Unit </a:t>
            </a:r>
            <a:r>
              <a:rPr lang="en-US" sz="1300" dirty="0" err="1"/>
              <a:t>dipersediaan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membutuhan</a:t>
            </a:r>
            <a:r>
              <a:rPr lang="en-US" sz="1300" dirty="0"/>
              <a:t> </a:t>
            </a:r>
            <a:r>
              <a:rPr lang="en-US" sz="1300" dirty="0" err="1"/>
              <a:t>tambahan</a:t>
            </a:r>
            <a:r>
              <a:rPr lang="en-US" sz="1300" dirty="0"/>
              <a:t> 60%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(180 unit x 60%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108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 dan 80%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(180 unit x 80%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144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dan overhead). 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00741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(10)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572494" y="1183724"/>
            <a:ext cx="7943353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Sisa</a:t>
            </a:r>
            <a:r>
              <a:rPr lang="en-US" sz="1300" dirty="0"/>
              <a:t> 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(total 580 unit </a:t>
            </a:r>
            <a:r>
              <a:rPr lang="en-US" sz="1300" dirty="0" err="1"/>
              <a:t>yan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180 unit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= 400 unit yang </a:t>
            </a:r>
            <a:r>
              <a:rPr lang="en-US" sz="1300" dirty="0" err="1"/>
              <a:t>dimulai</a:t>
            </a:r>
            <a:r>
              <a:rPr lang="en-US" sz="1300" dirty="0"/>
              <a:t> dan </a:t>
            </a:r>
            <a:r>
              <a:rPr lang="en-US" sz="1300" dirty="0" err="1"/>
              <a:t>diselesaikan</a:t>
            </a:r>
            <a:r>
              <a:rPr lang="en-US" sz="1300" dirty="0"/>
              <a:t> di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, masing-masing </a:t>
            </a:r>
            <a:r>
              <a:rPr lang="en-US" sz="1300" dirty="0" err="1"/>
              <a:t>berisi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penuh</a:t>
            </a:r>
            <a:r>
              <a:rPr lang="en-US" sz="1300" dirty="0"/>
              <a:t> masing-masing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overhead).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terhadap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dan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(100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dan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70%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 (100 unit x 70% </a:t>
            </a:r>
            <a:r>
              <a:rPr lang="en-US" sz="1300" dirty="0" err="1"/>
              <a:t>selesai</a:t>
            </a:r>
            <a:r>
              <a:rPr lang="en-US" sz="1300" dirty="0"/>
              <a:t>  70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dan overhead). </a:t>
            </a:r>
          </a:p>
          <a:p>
            <a:pPr marL="285750" indent="-285750" algn="just">
              <a:lnSpc>
                <a:spcPct val="150000"/>
              </a:lnSpc>
              <a:buSzPct val="100000"/>
            </a:pPr>
            <a:r>
              <a:rPr lang="en-US" sz="1300" dirty="0" err="1"/>
              <a:t>Ekuivalen</a:t>
            </a:r>
            <a:r>
              <a:rPr lang="en-US" sz="1300" dirty="0"/>
              <a:t> unit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934383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(11)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209550" y="1183724"/>
            <a:ext cx="8782050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			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dept</a:t>
            </a:r>
            <a:r>
              <a:rPr lang="en-US" sz="1300" dirty="0"/>
              <a:t>           </a:t>
            </a:r>
            <a:r>
              <a:rPr lang="en-US" sz="1300" dirty="0" err="1"/>
              <a:t>Bahan</a:t>
            </a:r>
            <a:r>
              <a:rPr lang="en-US" sz="1300" dirty="0"/>
              <a:t>    Tenaga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				</a:t>
            </a:r>
            <a:r>
              <a:rPr lang="en-US" sz="1300" u="sng" dirty="0" err="1"/>
              <a:t>Sebelumnya</a:t>
            </a:r>
            <a:r>
              <a:rPr lang="en-US" sz="1300" dirty="0"/>
              <a:t>        </a:t>
            </a:r>
            <a:r>
              <a:rPr lang="en-US" sz="1300" u="sng" dirty="0"/>
              <a:t>Baku</a:t>
            </a:r>
            <a:r>
              <a:rPr lang="en-US" sz="1300" dirty="0"/>
              <a:t>       </a:t>
            </a:r>
            <a:r>
              <a:rPr lang="en-US" sz="1300" u="sng" dirty="0" err="1"/>
              <a:t>kerja</a:t>
            </a:r>
            <a:r>
              <a:rPr lang="en-US" sz="1300" u="sng" dirty="0"/>
              <a:t>   </a:t>
            </a:r>
            <a:r>
              <a:rPr lang="en-US" sz="1300" dirty="0"/>
              <a:t>  	    </a:t>
            </a:r>
            <a:r>
              <a:rPr lang="en-US" sz="1300" u="sng" dirty="0"/>
              <a:t>overhead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	  	           0	             108	          144               144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dan </a:t>
            </a:r>
            <a:r>
              <a:rPr lang="en-US" sz="1300" dirty="0" err="1"/>
              <a:t>diselesaikan</a:t>
            </a:r>
            <a:r>
              <a:rPr lang="en-US" sz="1300" dirty="0"/>
              <a:t> di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berjln</a:t>
            </a:r>
            <a:r>
              <a:rPr lang="en-US" sz="1300" dirty="0"/>
              <a:t>     400	            400	         400	         400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		       </a:t>
            </a:r>
            <a:r>
              <a:rPr lang="en-US" sz="1300" u="sng" dirty="0"/>
              <a:t>100</a:t>
            </a:r>
            <a:r>
              <a:rPr lang="en-US" sz="1300" dirty="0"/>
              <a:t>	             </a:t>
            </a:r>
            <a:r>
              <a:rPr lang="en-US" sz="1300" u="sng" dirty="0"/>
              <a:t>100</a:t>
            </a:r>
            <a:r>
              <a:rPr lang="en-US" sz="1300" dirty="0"/>
              <a:t>	           </a:t>
            </a:r>
            <a:r>
              <a:rPr lang="en-US" sz="1300" u="sng" dirty="0"/>
              <a:t>70</a:t>
            </a:r>
            <a:r>
              <a:rPr lang="en-US" sz="1300" dirty="0"/>
              <a:t>                </a:t>
            </a:r>
            <a:r>
              <a:rPr lang="en-US" sz="1300" u="sng" dirty="0"/>
              <a:t>70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	      500	            608	          614	         614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endParaRPr lang="en-US" sz="1300" dirty="0"/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			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dept</a:t>
            </a:r>
            <a:r>
              <a:rPr lang="en-US" sz="1300" dirty="0"/>
              <a:t>           </a:t>
            </a:r>
            <a:r>
              <a:rPr lang="en-US" sz="1300" dirty="0" err="1"/>
              <a:t>Bahan</a:t>
            </a:r>
            <a:r>
              <a:rPr lang="en-US" sz="1300" dirty="0"/>
              <a:t>    Tenaga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				</a:t>
            </a:r>
            <a:r>
              <a:rPr lang="en-US" sz="1300" u="sng" dirty="0" err="1"/>
              <a:t>Sebelumnya</a:t>
            </a:r>
            <a:r>
              <a:rPr lang="en-US" sz="1300" dirty="0"/>
              <a:t>        </a:t>
            </a:r>
            <a:r>
              <a:rPr lang="en-US" sz="1300" u="sng" dirty="0"/>
              <a:t>Baku  </a:t>
            </a:r>
            <a:r>
              <a:rPr lang="en-US" sz="1300" dirty="0"/>
              <a:t>     </a:t>
            </a:r>
            <a:r>
              <a:rPr lang="en-US" sz="1300" u="sng" dirty="0" err="1"/>
              <a:t>kerja</a:t>
            </a:r>
            <a:r>
              <a:rPr lang="en-US" sz="1300" u="sng" dirty="0"/>
              <a:t>   </a:t>
            </a:r>
            <a:r>
              <a:rPr lang="en-US" sz="1300" dirty="0"/>
              <a:t>      </a:t>
            </a:r>
            <a:r>
              <a:rPr lang="en-US" sz="1300" u="sng" dirty="0"/>
              <a:t>overhead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	$24.960	           $7.296    $9.210          $11.052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	  	                    	</a:t>
            </a:r>
            <a:r>
              <a:rPr lang="en-US" sz="1300" u="sng" dirty="0"/>
              <a:t>       500</a:t>
            </a:r>
            <a:r>
              <a:rPr lang="en-US" sz="1300" dirty="0"/>
              <a:t>	              </a:t>
            </a:r>
            <a:r>
              <a:rPr lang="en-US" sz="1300" u="sng" dirty="0"/>
              <a:t>  608 </a:t>
            </a:r>
            <a:r>
              <a:rPr lang="en-US" sz="1300" dirty="0"/>
              <a:t>     </a:t>
            </a:r>
            <a:r>
              <a:rPr lang="en-US" sz="1300" u="sng" dirty="0"/>
              <a:t>   614</a:t>
            </a:r>
            <a:r>
              <a:rPr lang="en-US" sz="1300" dirty="0"/>
              <a:t>           </a:t>
            </a:r>
            <a:r>
              <a:rPr lang="en-US" sz="1300" u="sng" dirty="0"/>
              <a:t>     614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			 $ 49,92	             $12,00   $ 5,00	       $18,00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endParaRPr lang="en-US" sz="1300" dirty="0"/>
          </a:p>
          <a:p>
            <a:pPr marL="0" indent="0" algn="just">
              <a:spcBef>
                <a:spcPts val="300"/>
              </a:spcBef>
              <a:buSzPct val="100000"/>
              <a:buNone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320374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4648200" y="0"/>
            <a:ext cx="4495800" cy="2114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(12)</a:t>
            </a:r>
            <a:endParaRPr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" y="0"/>
            <a:ext cx="3828436" cy="5143500"/>
          </a:xfrm>
          <a:prstGeom prst="rect">
            <a:avLst/>
          </a:prstGeom>
        </p:spPr>
      </p:pic>
      <p:sp>
        <p:nvSpPr>
          <p:cNvPr id="7" name="Google Shape;763;p33"/>
          <p:cNvSpPr txBox="1">
            <a:spLocks/>
          </p:cNvSpPr>
          <p:nvPr/>
        </p:nvSpPr>
        <p:spPr>
          <a:xfrm>
            <a:off x="4552949" y="2114550"/>
            <a:ext cx="4495801" cy="16764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perakitan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sbb</a:t>
            </a:r>
            <a:r>
              <a:rPr lang="en-US" sz="1200" dirty="0"/>
              <a:t>: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endParaRPr lang="en-US" sz="1200" dirty="0"/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Persediaan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jadi</a:t>
            </a:r>
            <a:r>
              <a:rPr lang="en-US" sz="1200" dirty="0"/>
              <a:t>				54.159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/>
              <a:t>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perakitan</a:t>
            </a:r>
            <a:r>
              <a:rPr lang="en-US" sz="1200" dirty="0"/>
              <a:t>		54.159</a:t>
            </a:r>
          </a:p>
        </p:txBody>
      </p:sp>
    </p:spTree>
    <p:extLst>
      <p:ext uri="{BB962C8B-B14F-4D97-AF65-F5344CB8AC3E}">
        <p14:creationId xmlns:p14="http://schemas.microsoft.com/office/powerpoint/2010/main" val="418937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(13)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713224" y="1183724"/>
            <a:ext cx="7717501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Contoh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FIFO </a:t>
            </a:r>
            <a:r>
              <a:rPr lang="en-US" sz="1300" dirty="0" err="1"/>
              <a:t>selanjutnya</a:t>
            </a:r>
            <a:r>
              <a:rPr lang="en-US" sz="1300" dirty="0"/>
              <a:t> </a:t>
            </a:r>
            <a:r>
              <a:rPr lang="en-US" sz="1300" dirty="0" err="1"/>
              <a:t>ditunjukkan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data Tiger Paint Company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pada </a:t>
            </a:r>
            <a:r>
              <a:rPr lang="en-US" sz="1300" dirty="0" err="1"/>
              <a:t>ilustrasi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. Dari </a:t>
            </a:r>
            <a:r>
              <a:rPr lang="en-US" sz="1300" dirty="0" err="1"/>
              <a:t>ilustrasi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data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tersedia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April: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endParaRPr lang="en-US" sz="1300" dirty="0"/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galon</a:t>
            </a:r>
            <a:r>
              <a:rPr lang="en-US" sz="1300" dirty="0"/>
              <a:t> di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		800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galon</a:t>
            </a:r>
            <a:r>
              <a:rPr lang="en-US" sz="1300" dirty="0"/>
              <a:t> yang </a:t>
            </a:r>
            <a:r>
              <a:rPr lang="en-US" sz="1300" dirty="0" err="1"/>
              <a:t>diterima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Pewarnaan</a:t>
            </a:r>
            <a:r>
              <a:rPr lang="en-US" sz="1300" dirty="0"/>
              <a:t> 		2.000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galon</a:t>
            </a:r>
            <a:r>
              <a:rPr lang="en-US" sz="1300" dirty="0"/>
              <a:t> </a:t>
            </a:r>
            <a:r>
              <a:rPr lang="en-US" sz="1300" dirty="0" err="1"/>
              <a:t>lateks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Pencampuran</a:t>
            </a:r>
            <a:r>
              <a:rPr lang="en-US" sz="1300" dirty="0"/>
              <a:t> 	4.000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galon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Pengalengan</a:t>
            </a:r>
            <a:r>
              <a:rPr lang="en-US" sz="1300" dirty="0"/>
              <a:t> 		5.800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galon</a:t>
            </a:r>
            <a:r>
              <a:rPr lang="en-US" sz="1300" dirty="0"/>
              <a:t> di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		1.000</a:t>
            </a:r>
          </a:p>
          <a:p>
            <a:pPr marL="0" indent="0" algn="just">
              <a:lnSpc>
                <a:spcPct val="150000"/>
              </a:lnSpc>
              <a:buSzPct val="100000"/>
              <a:buNone/>
            </a:pPr>
            <a:endParaRPr lang="en-US" sz="1300" dirty="0"/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02149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(14)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619124" y="1183724"/>
            <a:ext cx="7943851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Supervisor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melaporkan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50%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. Data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April </a:t>
            </a:r>
            <a:r>
              <a:rPr lang="en-US" sz="1300" dirty="0" err="1"/>
              <a:t>sbb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endParaRPr lang="en-US" sz="1300" dirty="0"/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			$ 1.532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					   1.692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Tenaga </a:t>
            </a:r>
            <a:r>
              <a:rPr lang="en-US" sz="1300" dirty="0" err="1"/>
              <a:t>kerja</a:t>
            </a:r>
            <a:r>
              <a:rPr lang="en-US" sz="1300" dirty="0"/>
              <a:t> 					       57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Overhead </a:t>
            </a:r>
            <a:r>
              <a:rPr lang="en-US" sz="1300" dirty="0" err="1"/>
              <a:t>pabrik</a:t>
            </a:r>
            <a:r>
              <a:rPr lang="en-US" sz="1300" dirty="0"/>
              <a:t> 					      114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proses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			$ 12.000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					   16.940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Tenaga </a:t>
            </a:r>
            <a:r>
              <a:rPr lang="en-US" sz="1300" dirty="0" err="1"/>
              <a:t>kerja</a:t>
            </a:r>
            <a:r>
              <a:rPr lang="en-US" sz="1300" dirty="0"/>
              <a:t> 					    3.660</a:t>
            </a:r>
          </a:p>
          <a:p>
            <a:pPr marL="0" indent="0" algn="just">
              <a:spcBef>
                <a:spcPts val="300"/>
              </a:spcBef>
              <a:buSzPct val="100000"/>
              <a:buNone/>
            </a:pPr>
            <a:r>
              <a:rPr lang="en-US" sz="1300" dirty="0"/>
              <a:t>	Overhead </a:t>
            </a:r>
            <a:r>
              <a:rPr lang="en-US" sz="1300" dirty="0" err="1"/>
              <a:t>pabrik</a:t>
            </a:r>
            <a:r>
              <a:rPr lang="en-US" sz="1300" dirty="0"/>
              <a:t> 					    7.320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5633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619125" y="1183725"/>
            <a:ext cx="8210549" cy="3959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300"/>
              </a:spcBef>
            </a:pPr>
            <a:r>
              <a:rPr lang="sv-SE" sz="1300" dirty="0"/>
              <a:t>Data biaya untuk bulan januari adalah sebagai berikut: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													</a:t>
            </a:r>
            <a:r>
              <a:rPr lang="en-US" sz="1300" u="sng" dirty="0" err="1"/>
              <a:t>Pemotongan</a:t>
            </a:r>
            <a:r>
              <a:rPr lang="en-US" sz="1300" dirty="0"/>
              <a:t> 		</a:t>
            </a:r>
            <a:r>
              <a:rPr lang="en-US" sz="1300" u="sng" dirty="0" err="1"/>
              <a:t>Perakitan</a:t>
            </a:r>
            <a:endParaRPr lang="en-US" sz="1300" u="sng" dirty="0"/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proses,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: 									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						 			      	$ 8.320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Bahan</a:t>
            </a:r>
            <a:r>
              <a:rPr lang="en-US" sz="1300" dirty="0"/>
              <a:t> Baku 												$ 1.892 		      	      830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Tenaga </a:t>
            </a:r>
            <a:r>
              <a:rPr lang="en-US" sz="1300" dirty="0" err="1"/>
              <a:t>Kerja</a:t>
            </a:r>
            <a:r>
              <a:rPr lang="en-US" sz="1300" dirty="0"/>
              <a:t> 											     400 			      475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Overhead </a:t>
            </a:r>
            <a:r>
              <a:rPr lang="en-US" sz="1300" dirty="0" err="1"/>
              <a:t>pabrik</a:t>
            </a:r>
            <a:r>
              <a:rPr lang="en-US" sz="1300" dirty="0"/>
              <a:t>											     796			      518</a:t>
            </a:r>
          </a:p>
          <a:p>
            <a:pPr marL="0" lvl="0" indent="0" algn="just" defTabSz="361950">
              <a:spcBef>
                <a:spcPts val="300"/>
              </a:spcBef>
            </a:pPr>
            <a:endParaRPr lang="en-US" sz="1300" dirty="0"/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 err="1"/>
              <a:t>Bahan</a:t>
            </a:r>
            <a:r>
              <a:rPr lang="en-US" sz="1300" dirty="0"/>
              <a:t> Baku 												$13.608 			$ 7.296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Tenaga </a:t>
            </a:r>
            <a:r>
              <a:rPr lang="en-US" sz="1300" dirty="0" err="1"/>
              <a:t>Kerja</a:t>
            </a:r>
            <a:r>
              <a:rPr lang="en-US" sz="1300" dirty="0"/>
              <a:t> 											    5.000 			    9.210</a:t>
            </a:r>
          </a:p>
          <a:p>
            <a:pPr marL="0" lvl="0" indent="0" algn="just" defTabSz="361950">
              <a:spcBef>
                <a:spcPts val="300"/>
              </a:spcBef>
            </a:pPr>
            <a:r>
              <a:rPr lang="en-US" sz="1300" dirty="0"/>
              <a:t>Overhead </a:t>
            </a:r>
            <a:r>
              <a:rPr lang="en-US" sz="1300" dirty="0" err="1"/>
              <a:t>Pabrik</a:t>
            </a:r>
            <a:r>
              <a:rPr lang="en-US" sz="1300" dirty="0"/>
              <a:t> 											    7.904 			   11.052</a:t>
            </a:r>
            <a:endParaRPr sz="1300" dirty="0"/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(2)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2928085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Perhitungan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(15)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648031" y="1183725"/>
            <a:ext cx="7875767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 err="1"/>
              <a:t>Bila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metode</a:t>
            </a:r>
            <a:r>
              <a:rPr lang="en-US" sz="1300" dirty="0"/>
              <a:t> FIFO, </a:t>
            </a:r>
            <a:r>
              <a:rPr lang="en-US" sz="1300" dirty="0" err="1"/>
              <a:t>dari</a:t>
            </a:r>
            <a:r>
              <a:rPr lang="en-US" sz="1300" dirty="0"/>
              <a:t> 5800 </a:t>
            </a:r>
            <a:r>
              <a:rPr lang="en-US" sz="1300" dirty="0" err="1"/>
              <a:t>galon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pencampuran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pengalengan</a:t>
            </a:r>
            <a:r>
              <a:rPr lang="en-US" sz="1300" dirty="0"/>
              <a:t>, 800 </a:t>
            </a:r>
            <a:r>
              <a:rPr lang="en-US" sz="1300" dirty="0" err="1"/>
              <a:t>galon</a:t>
            </a:r>
            <a:r>
              <a:rPr lang="en-US" sz="1300" dirty="0"/>
              <a:t> </a:t>
            </a:r>
            <a:r>
              <a:rPr lang="en-US" sz="1300" dirty="0" err="1"/>
              <a:t>berasal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. </a:t>
            </a:r>
          </a:p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80%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dan 25%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.</a:t>
            </a:r>
          </a:p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 err="1"/>
              <a:t>Sehingga</a:t>
            </a:r>
            <a:r>
              <a:rPr lang="en-US" sz="1300" dirty="0"/>
              <a:t>, 20%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(800 </a:t>
            </a:r>
            <a:r>
              <a:rPr lang="en-US" sz="1300" dirty="0" err="1"/>
              <a:t>galon</a:t>
            </a:r>
            <a:r>
              <a:rPr lang="en-US" sz="1300" dirty="0"/>
              <a:t> x 20%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160 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) dan 75%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 (800 </a:t>
            </a:r>
            <a:r>
              <a:rPr lang="en-US" sz="1300" dirty="0" err="1"/>
              <a:t>galon</a:t>
            </a:r>
            <a:r>
              <a:rPr lang="en-US" sz="1300" dirty="0"/>
              <a:t> x 75%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= 600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dan overhead)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unit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. 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7079555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(16)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713225" y="1183725"/>
            <a:ext cx="7717500" cy="31735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 err="1"/>
              <a:t>Sisa</a:t>
            </a:r>
            <a:r>
              <a:rPr lang="en-US" sz="1300" dirty="0"/>
              <a:t> 5000 </a:t>
            </a:r>
            <a:r>
              <a:rPr lang="en-US" sz="1300" dirty="0" err="1"/>
              <a:t>galon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pengalengan</a:t>
            </a:r>
            <a:r>
              <a:rPr lang="en-US" sz="1300" dirty="0"/>
              <a:t> </a:t>
            </a:r>
            <a:r>
              <a:rPr lang="en-US" sz="1300" dirty="0" err="1"/>
              <a:t>diperiode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(5000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overhead). </a:t>
            </a:r>
          </a:p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(1000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50%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 (1000 unit x 50% </a:t>
            </a:r>
            <a:r>
              <a:rPr lang="en-US" sz="1300" dirty="0" err="1"/>
              <a:t>selesai</a:t>
            </a:r>
            <a:r>
              <a:rPr lang="en-US" sz="1300" dirty="0"/>
              <a:t> = 500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overhead). </a:t>
            </a:r>
          </a:p>
          <a:p>
            <a:pPr marL="285750" indent="-285750" algn="just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pencampuran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: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198557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8572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(17)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352426" y="1183724"/>
            <a:ext cx="8448674" cy="3826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				             </a:t>
            </a:r>
            <a:r>
              <a:rPr lang="en-US" sz="1300" dirty="0" err="1"/>
              <a:t>Biaya</a:t>
            </a:r>
            <a:endParaRPr lang="en-US" sz="1300" dirty="0"/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				             </a:t>
            </a:r>
            <a:r>
              <a:rPr lang="en-US" sz="1300" dirty="0" err="1"/>
              <a:t>departemen</a:t>
            </a:r>
            <a:r>
              <a:rPr lang="en-US" sz="1300" dirty="0"/>
              <a:t>        </a:t>
            </a:r>
            <a:r>
              <a:rPr lang="en-US" sz="1300" dirty="0" err="1"/>
              <a:t>Bahan</a:t>
            </a:r>
            <a:r>
              <a:rPr lang="en-US" sz="1300" dirty="0"/>
              <a:t>         Tenaga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				             </a:t>
            </a:r>
            <a:r>
              <a:rPr lang="en-US" sz="1300" u="sng" dirty="0" err="1"/>
              <a:t>sebelumnya</a:t>
            </a:r>
            <a:r>
              <a:rPr lang="en-US" sz="1300" dirty="0"/>
              <a:t>        </a:t>
            </a:r>
            <a:r>
              <a:rPr lang="en-US" sz="1300" u="sng" dirty="0" err="1"/>
              <a:t>baku</a:t>
            </a:r>
            <a:r>
              <a:rPr lang="en-US" sz="1300" u="sng" dirty="0"/>
              <a:t>  </a:t>
            </a:r>
            <a:r>
              <a:rPr lang="en-US" sz="1300" dirty="0"/>
              <a:t>          </a:t>
            </a:r>
            <a:r>
              <a:rPr lang="en-US" sz="1300" u="sng" dirty="0" err="1"/>
              <a:t>kerja</a:t>
            </a:r>
            <a:r>
              <a:rPr lang="en-US" sz="1300" u="sng" dirty="0"/>
              <a:t>     </a:t>
            </a:r>
            <a:r>
              <a:rPr lang="en-US" sz="1300" dirty="0"/>
              <a:t>     O</a:t>
            </a:r>
            <a:r>
              <a:rPr lang="en-US" sz="1300" u="sng" dirty="0"/>
              <a:t>verhead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: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		0 	      160               600              600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yang </a:t>
            </a:r>
            <a:r>
              <a:rPr lang="en-US" sz="1300" dirty="0" err="1"/>
              <a:t>dimulai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endParaRPr lang="en-US" sz="1300" dirty="0"/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 err="1"/>
              <a:t>diselesaikan</a:t>
            </a:r>
            <a:r>
              <a:rPr lang="en-US" sz="1300" dirty="0"/>
              <a:t> di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		                 5000                 5000             5000            5000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	                 </a:t>
            </a:r>
            <a:r>
              <a:rPr lang="en-US" sz="1300" u="sng" dirty="0"/>
              <a:t>1000 </a:t>
            </a:r>
            <a:r>
              <a:rPr lang="en-US" sz="1300" dirty="0"/>
              <a:t>                  </a:t>
            </a:r>
            <a:r>
              <a:rPr lang="en-US" sz="1300" u="sng" dirty="0"/>
              <a:t>1000</a:t>
            </a:r>
            <a:r>
              <a:rPr lang="en-US" sz="1300" dirty="0"/>
              <a:t>               </a:t>
            </a:r>
            <a:r>
              <a:rPr lang="en-US" sz="1300" u="sng" dirty="0"/>
              <a:t>500</a:t>
            </a:r>
            <a:r>
              <a:rPr lang="en-US" sz="1300" dirty="0"/>
              <a:t>              </a:t>
            </a:r>
            <a:r>
              <a:rPr lang="en-US" sz="1300" u="sng" dirty="0"/>
              <a:t> 500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 			                6000 	   6160 	    6100 	      6100</a:t>
            </a:r>
          </a:p>
          <a:p>
            <a:pPr marL="0" indent="0" algn="just">
              <a:spcBef>
                <a:spcPts val="600"/>
              </a:spcBef>
              <a:buSzPct val="100000"/>
              <a:buNone/>
            </a:pPr>
            <a:endParaRPr lang="en-US" sz="1300" dirty="0"/>
          </a:p>
          <a:p>
            <a:pPr marL="0" indent="0" algn="just">
              <a:spcBef>
                <a:spcPts val="6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percampuran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504558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713225" y="66675"/>
            <a:ext cx="7717500" cy="102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(18)</a:t>
            </a:r>
            <a:endParaRPr b="0" dirty="0"/>
          </a:p>
        </p:txBody>
      </p:sp>
      <p:sp>
        <p:nvSpPr>
          <p:cNvPr id="1637" name="Google Shape;1637;p49"/>
          <p:cNvSpPr txBox="1">
            <a:spLocks noGrp="1"/>
          </p:cNvSpPr>
          <p:nvPr>
            <p:ph type="body" idx="1"/>
          </p:nvPr>
        </p:nvSpPr>
        <p:spPr>
          <a:xfrm>
            <a:off x="466726" y="1179051"/>
            <a:ext cx="8448674" cy="3728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/>
              <a:t>				    </a:t>
            </a:r>
            <a:r>
              <a:rPr lang="en-US" sz="1300" dirty="0" err="1"/>
              <a:t>Biaya</a:t>
            </a:r>
            <a:endParaRPr lang="en-US" sz="1300" dirty="0"/>
          </a:p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/>
              <a:t>				    </a:t>
            </a:r>
            <a:r>
              <a:rPr lang="en-US" sz="1300" dirty="0" err="1"/>
              <a:t>departemen</a:t>
            </a:r>
            <a:r>
              <a:rPr lang="en-US" sz="1300" dirty="0"/>
              <a:t>           </a:t>
            </a:r>
            <a:r>
              <a:rPr lang="en-US" sz="1300" dirty="0" err="1"/>
              <a:t>Bahan</a:t>
            </a:r>
            <a:r>
              <a:rPr lang="en-US" sz="1300" dirty="0"/>
              <a:t>         Tenaga</a:t>
            </a:r>
          </a:p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/>
              <a:t>				    </a:t>
            </a:r>
            <a:r>
              <a:rPr lang="en-US" sz="1300" u="sng" dirty="0" err="1"/>
              <a:t>sebelumnya</a:t>
            </a:r>
            <a:r>
              <a:rPr lang="en-US" sz="1300" u="sng" dirty="0"/>
              <a:t> </a:t>
            </a:r>
            <a:r>
              <a:rPr lang="en-US" sz="1300" dirty="0"/>
              <a:t>          </a:t>
            </a:r>
            <a:r>
              <a:rPr lang="en-US" sz="1300" u="sng" dirty="0" err="1"/>
              <a:t>baku</a:t>
            </a:r>
            <a:r>
              <a:rPr lang="en-US" sz="1300" u="sng" dirty="0"/>
              <a:t>   </a:t>
            </a:r>
            <a:r>
              <a:rPr lang="en-US" sz="1300" dirty="0"/>
              <a:t>         </a:t>
            </a:r>
            <a:r>
              <a:rPr lang="en-US" sz="1300" u="sng" dirty="0" err="1"/>
              <a:t>kerja</a:t>
            </a:r>
            <a:r>
              <a:rPr lang="en-US" sz="1300" u="sng" dirty="0"/>
              <a:t>   </a:t>
            </a:r>
            <a:r>
              <a:rPr lang="en-US" sz="1300" dirty="0"/>
              <a:t>        O</a:t>
            </a:r>
            <a:r>
              <a:rPr lang="en-US" sz="1300" u="sng" dirty="0"/>
              <a:t>verhead</a:t>
            </a:r>
          </a:p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        $12,000              $16,940        $3,660            $7,320</a:t>
            </a:r>
          </a:p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		           </a:t>
            </a:r>
            <a:r>
              <a:rPr lang="en-US" sz="1300" u="sng" dirty="0"/>
              <a:t>   6000</a:t>
            </a:r>
            <a:r>
              <a:rPr lang="en-US" sz="1300" dirty="0"/>
              <a:t>                 </a:t>
            </a:r>
            <a:r>
              <a:rPr lang="en-US" sz="1300" u="sng" dirty="0"/>
              <a:t>  6160</a:t>
            </a:r>
            <a:r>
              <a:rPr lang="en-US" sz="1300" dirty="0"/>
              <a:t>           </a:t>
            </a:r>
            <a:r>
              <a:rPr lang="en-US" sz="1300" u="sng" dirty="0"/>
              <a:t>  6100</a:t>
            </a:r>
            <a:r>
              <a:rPr lang="en-US" sz="1300" dirty="0"/>
              <a:t>             </a:t>
            </a:r>
            <a:r>
              <a:rPr lang="en-US" sz="1300" u="sng" dirty="0"/>
              <a:t>  6100</a:t>
            </a:r>
          </a:p>
          <a:p>
            <a:pPr marL="0" indent="0" algn="just">
              <a:spcBef>
                <a:spcPts val="100"/>
              </a:spcBef>
              <a:buSzPct val="100000"/>
              <a:buNone/>
            </a:pP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		            $ 2,00                 $ 2,75          $ 0,60              $ 1,20</a:t>
            </a:r>
          </a:p>
        </p:txBody>
      </p:sp>
      <p:cxnSp>
        <p:nvCxnSpPr>
          <p:cNvPr id="1638" name="Google Shape;1638;p49"/>
          <p:cNvCxnSpPr/>
          <p:nvPr/>
        </p:nvCxnSpPr>
        <p:spPr>
          <a:xfrm>
            <a:off x="2731000" y="1155150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1" y="2638425"/>
            <a:ext cx="5632470" cy="240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898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49"/>
          <p:cNvSpPr txBox="1">
            <a:spLocks noGrp="1"/>
          </p:cNvSpPr>
          <p:nvPr>
            <p:ph type="title"/>
          </p:nvPr>
        </p:nvSpPr>
        <p:spPr>
          <a:xfrm>
            <a:off x="4591049" y="0"/>
            <a:ext cx="4552951" cy="16573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Perhitunan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Berdasarkan</a:t>
            </a:r>
            <a:r>
              <a:rPr lang="en-US" b="0" dirty="0"/>
              <a:t> Proses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Asumsi</a:t>
            </a:r>
            <a:r>
              <a:rPr lang="en-US" b="0" dirty="0"/>
              <a:t>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FIFO (19)</a:t>
            </a:r>
            <a:endParaRPr b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396" y="0"/>
            <a:ext cx="4026506" cy="5143500"/>
          </a:xfrm>
          <a:prstGeom prst="rect">
            <a:avLst/>
          </a:prstGeom>
        </p:spPr>
      </p:pic>
      <p:sp>
        <p:nvSpPr>
          <p:cNvPr id="8" name="Google Shape;763;p33"/>
          <p:cNvSpPr txBox="1">
            <a:spLocks/>
          </p:cNvSpPr>
          <p:nvPr/>
        </p:nvSpPr>
        <p:spPr>
          <a:xfrm>
            <a:off x="4619623" y="2105025"/>
            <a:ext cx="4495801" cy="16764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pencampuran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pengalengan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: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endParaRPr lang="en-US" sz="1200" dirty="0"/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pengalengan</a:t>
            </a:r>
            <a:r>
              <a:rPr lang="en-US" sz="1200" dirty="0"/>
              <a:t>        37.665</a:t>
            </a:r>
          </a:p>
          <a:p>
            <a:pPr marL="0" indent="0" algn="just" defTabSz="361950">
              <a:spcBef>
                <a:spcPts val="100"/>
              </a:spcBef>
              <a:buNone/>
            </a:pPr>
            <a:r>
              <a:rPr lang="en-US" sz="1200" dirty="0"/>
              <a:t>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pencampuran</a:t>
            </a:r>
            <a:r>
              <a:rPr lang="en-US" sz="1200" dirty="0"/>
              <a:t> 	    37.665</a:t>
            </a:r>
          </a:p>
        </p:txBody>
      </p:sp>
    </p:spTree>
    <p:extLst>
      <p:ext uri="{BB962C8B-B14F-4D97-AF65-F5344CB8AC3E}">
        <p14:creationId xmlns:p14="http://schemas.microsoft.com/office/powerpoint/2010/main" val="13112673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46"/>
          <p:cNvSpPr txBox="1">
            <a:spLocks noGrp="1"/>
          </p:cNvSpPr>
          <p:nvPr>
            <p:ph type="ctrTitle"/>
          </p:nvPr>
        </p:nvSpPr>
        <p:spPr>
          <a:xfrm>
            <a:off x="2511575" y="1050335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Thanks</a:t>
            </a:r>
            <a:endParaRPr b="0" dirty="0"/>
          </a:p>
        </p:txBody>
      </p:sp>
      <p:sp>
        <p:nvSpPr>
          <p:cNvPr id="1053" name="Google Shape;1053;p46"/>
          <p:cNvSpPr txBox="1">
            <a:spLocks noGrp="1"/>
          </p:cNvSpPr>
          <p:nvPr>
            <p:ph type="subTitle" idx="1"/>
          </p:nvPr>
        </p:nvSpPr>
        <p:spPr>
          <a:xfrm>
            <a:off x="2511575" y="2620281"/>
            <a:ext cx="4120800" cy="4086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Any questions?</a:t>
            </a:r>
            <a:endParaRPr dirty="0"/>
          </a:p>
        </p:txBody>
      </p:sp>
      <p:cxnSp>
        <p:nvCxnSpPr>
          <p:cNvPr id="1054" name="Google Shape;1054;p46"/>
          <p:cNvCxnSpPr/>
          <p:nvPr/>
        </p:nvCxnSpPr>
        <p:spPr>
          <a:xfrm>
            <a:off x="2731025" y="2341250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525982" y="1183726"/>
            <a:ext cx="8140588" cy="35663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61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dirty="0" err="1"/>
              <a:t>Langkah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pembebanan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menghitung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. Oleh </a:t>
            </a:r>
            <a:r>
              <a:rPr lang="en-US" sz="1300" dirty="0" err="1"/>
              <a:t>karena</a:t>
            </a:r>
            <a:r>
              <a:rPr lang="en-US" sz="1300" dirty="0"/>
              <a:t> American Chair Company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mengandung</a:t>
            </a:r>
            <a:r>
              <a:rPr lang="en-US" sz="1300" dirty="0"/>
              <a:t> </a:t>
            </a:r>
            <a:r>
              <a:rPr lang="en-US" sz="1300" dirty="0" err="1"/>
              <a:t>sebagian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dan </a:t>
            </a:r>
            <a:r>
              <a:rPr lang="en-US" sz="1300" dirty="0" err="1"/>
              <a:t>sebagian</a:t>
            </a:r>
            <a:r>
              <a:rPr lang="en-US" sz="1300" dirty="0"/>
              <a:t> </a:t>
            </a:r>
            <a:r>
              <a:rPr lang="en-US" sz="1300" dirty="0" err="1"/>
              <a:t>lagi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. </a:t>
            </a:r>
          </a:p>
          <a:p>
            <a:pPr marL="285750" lvl="0" indent="-285750" algn="just" defTabSz="361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dirty="0"/>
              <a:t>Rata-rata </a:t>
            </a:r>
            <a:r>
              <a:rPr lang="en-US" sz="1300" dirty="0" err="1"/>
              <a:t>tertimbang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membagi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(</a:t>
            </a:r>
            <a:r>
              <a:rPr lang="en-US" sz="1300" dirty="0" err="1"/>
              <a:t>jumlah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ditambah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)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yang </a:t>
            </a:r>
            <a:r>
              <a:rPr lang="en-US" sz="1300" dirty="0" err="1"/>
              <a:t>diperlukan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membagi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dan </a:t>
            </a:r>
            <a:r>
              <a:rPr lang="en-US" sz="1300" dirty="0" err="1"/>
              <a:t>ke</a:t>
            </a:r>
            <a:r>
              <a:rPr lang="en-US" sz="1300" dirty="0"/>
              <a:t> unit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.</a:t>
            </a:r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(3)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9571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590719" y="1183725"/>
            <a:ext cx="8051576" cy="3871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61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dirty="0"/>
              <a:t>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100%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(500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overhead). </a:t>
            </a:r>
          </a:p>
          <a:p>
            <a:pPr marL="285750" lvl="0" indent="-285750" algn="just" defTabSz="361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60%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(200 unit x 60% </a:t>
            </a:r>
            <a:r>
              <a:rPr lang="en-US" sz="1300" dirty="0" err="1"/>
              <a:t>selesai</a:t>
            </a:r>
            <a:r>
              <a:rPr lang="en-US" sz="1300" dirty="0"/>
              <a:t> = 120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), 20%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(200 unit x 20% </a:t>
            </a:r>
            <a:r>
              <a:rPr lang="en-US" sz="1300" dirty="0" err="1"/>
              <a:t>selesai</a:t>
            </a:r>
            <a:r>
              <a:rPr lang="en-US" sz="1300" dirty="0"/>
              <a:t> = 40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), dan 40%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(200 unit x 40% </a:t>
            </a:r>
            <a:r>
              <a:rPr lang="en-US" sz="1300" dirty="0" err="1"/>
              <a:t>selesai</a:t>
            </a:r>
            <a:r>
              <a:rPr lang="en-US" sz="1300" dirty="0"/>
              <a:t> = 80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). </a:t>
            </a:r>
          </a:p>
          <a:p>
            <a:pPr marL="285750" lvl="0" indent="-285750" algn="just" defTabSz="361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dihitung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menambahkan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(4)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51568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371476" y="1183725"/>
            <a:ext cx="8401050" cy="3959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u="sng" dirty="0" err="1"/>
              <a:t>Bahan</a:t>
            </a:r>
            <a:r>
              <a:rPr lang="en-US" sz="1300" u="sng" dirty="0"/>
              <a:t> Baku </a:t>
            </a:r>
            <a:r>
              <a:rPr lang="en-US" sz="1300" dirty="0"/>
              <a:t>		</a:t>
            </a:r>
            <a:r>
              <a:rPr lang="en-US" sz="1300" u="sng" dirty="0"/>
              <a:t>Tenaga </a:t>
            </a:r>
            <a:r>
              <a:rPr lang="en-US" sz="1300" u="sng" dirty="0" err="1"/>
              <a:t>Kerja</a:t>
            </a:r>
            <a:r>
              <a:rPr lang="en-US" sz="1300" u="sng" dirty="0"/>
              <a:t> </a:t>
            </a:r>
            <a:r>
              <a:rPr lang="en-US" sz="1300" dirty="0"/>
              <a:t>		</a:t>
            </a:r>
            <a:r>
              <a:rPr lang="en-US" sz="1300" u="sng" dirty="0"/>
              <a:t>Overhead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				500 				500 					500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				</a:t>
            </a:r>
            <a:r>
              <a:rPr lang="en-US" sz="1300" u="sng" dirty="0"/>
              <a:t>120</a:t>
            </a:r>
            <a:r>
              <a:rPr lang="en-US" sz="1300" dirty="0"/>
              <a:t> 				  </a:t>
            </a:r>
            <a:r>
              <a:rPr lang="en-US" sz="1300" u="sng" dirty="0"/>
              <a:t>40 	</a:t>
            </a:r>
            <a:r>
              <a:rPr lang="en-US" sz="1300" dirty="0"/>
              <a:t>				  </a:t>
            </a:r>
            <a:r>
              <a:rPr lang="en-US" sz="1300" u="sng" dirty="0"/>
              <a:t>80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 							620 				540 					580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3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Rata-rata </a:t>
            </a:r>
            <a:r>
              <a:rPr lang="en-US" sz="1300" dirty="0" err="1"/>
              <a:t>tertimbang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u="sng" dirty="0" err="1"/>
              <a:t>Bahan</a:t>
            </a:r>
            <a:r>
              <a:rPr lang="en-US" sz="1300" u="sng" dirty="0"/>
              <a:t> Baku </a:t>
            </a:r>
            <a:r>
              <a:rPr lang="en-US" sz="1300" dirty="0"/>
              <a:t>		</a:t>
            </a:r>
            <a:r>
              <a:rPr lang="en-US" sz="1300" u="sng" dirty="0"/>
              <a:t>Tenaga </a:t>
            </a:r>
            <a:r>
              <a:rPr lang="en-US" sz="1300" u="sng" dirty="0" err="1"/>
              <a:t>Kerja</a:t>
            </a:r>
            <a:r>
              <a:rPr lang="en-US" sz="1300" u="sng" dirty="0"/>
              <a:t> </a:t>
            </a:r>
            <a:r>
              <a:rPr lang="en-US" sz="1300" dirty="0"/>
              <a:t>		</a:t>
            </a:r>
            <a:r>
              <a:rPr lang="en-US" sz="1300" u="sng" dirty="0"/>
              <a:t>Overhead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 						$   1.892 			$    400 				$    796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berjalan</a:t>
            </a:r>
            <a:r>
              <a:rPr lang="en-US" sz="1300" dirty="0"/>
              <a:t> 	   </a:t>
            </a:r>
            <a:r>
              <a:rPr lang="en-US" sz="1300" u="sng" dirty="0"/>
              <a:t>13.608 </a:t>
            </a:r>
            <a:r>
              <a:rPr lang="en-US" sz="1300" dirty="0"/>
              <a:t>			   </a:t>
            </a:r>
            <a:r>
              <a:rPr lang="en-US" sz="1300" u="sng" dirty="0"/>
              <a:t>5.000 </a:t>
            </a:r>
            <a:r>
              <a:rPr lang="en-US" sz="1300" dirty="0"/>
              <a:t>				   </a:t>
            </a:r>
            <a:r>
              <a:rPr lang="en-US" sz="1300" u="sng" dirty="0"/>
              <a:t>7.904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dipertanggungjawabkan</a:t>
            </a:r>
            <a:r>
              <a:rPr lang="en-US" sz="1300" dirty="0"/>
              <a:t> 		$ 15.500 			$ 5.400 				$ 8.700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					</a:t>
            </a:r>
            <a:r>
              <a:rPr lang="en-US" sz="1300" u="sng" dirty="0"/>
              <a:t>        620 </a:t>
            </a:r>
            <a:r>
              <a:rPr lang="en-US" sz="1300" dirty="0"/>
              <a:t>			</a:t>
            </a:r>
            <a:r>
              <a:rPr lang="en-US" sz="1300" u="sng" dirty="0"/>
              <a:t>      540</a:t>
            </a:r>
            <a:r>
              <a:rPr lang="en-US" sz="1300" dirty="0"/>
              <a:t> 				</a:t>
            </a:r>
            <a:r>
              <a:rPr lang="en-US" sz="1300" u="sng" dirty="0"/>
              <a:t>      580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						$        25 			$       10 				$ 	 15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3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Berdasarkan</a:t>
            </a:r>
            <a:r>
              <a:rPr lang="en-US" sz="1300" dirty="0"/>
              <a:t> data-data </a:t>
            </a:r>
            <a:r>
              <a:rPr lang="en-US" sz="1300" dirty="0" err="1"/>
              <a:t>tersebut</a:t>
            </a:r>
            <a:r>
              <a:rPr lang="en-US" sz="1300" dirty="0"/>
              <a:t>,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diilustrasikan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(5)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61261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3" y="-1554"/>
            <a:ext cx="4633912" cy="5145054"/>
          </a:xfrm>
          <a:prstGeom prst="rect">
            <a:avLst/>
          </a:prstGeom>
        </p:spPr>
      </p:pic>
      <p:sp>
        <p:nvSpPr>
          <p:cNvPr id="8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4813737" y="0"/>
            <a:ext cx="4330263" cy="9715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(6)</a:t>
            </a:r>
            <a:endParaRPr b="0" dirty="0"/>
          </a:p>
        </p:txBody>
      </p:sp>
      <p:sp>
        <p:nvSpPr>
          <p:cNvPr id="9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4772025" y="2000249"/>
            <a:ext cx="4333875" cy="18145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Ayat</a:t>
            </a:r>
            <a:r>
              <a:rPr lang="en-US" sz="1200" dirty="0"/>
              <a:t> </a:t>
            </a:r>
            <a:r>
              <a:rPr lang="en-US" sz="1200" dirty="0" err="1"/>
              <a:t>jurnal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mencatat</a:t>
            </a:r>
            <a:r>
              <a:rPr lang="en-US" sz="1200" dirty="0"/>
              <a:t> transfer </a:t>
            </a:r>
            <a:r>
              <a:rPr lang="en-US" sz="1200" dirty="0" err="1"/>
              <a:t>biaya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Pemotongan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Departemen</a:t>
            </a:r>
            <a:r>
              <a:rPr lang="en-US" sz="1200" dirty="0"/>
              <a:t> </a:t>
            </a:r>
            <a:r>
              <a:rPr lang="en-US" sz="1200" dirty="0" err="1"/>
              <a:t>Perakitan</a:t>
            </a:r>
            <a:r>
              <a:rPr lang="en-US" sz="12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Perakitan</a:t>
            </a:r>
            <a:r>
              <a:rPr lang="en-US" sz="1200" dirty="0"/>
              <a:t>	25.000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200" dirty="0"/>
              <a:t>	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Proses-Dep </a:t>
            </a:r>
            <a:r>
              <a:rPr lang="en-US" sz="1200" dirty="0" err="1"/>
              <a:t>Pemotongan</a:t>
            </a:r>
            <a:r>
              <a:rPr lang="en-US" sz="1200" dirty="0"/>
              <a:t> 	25.000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76107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371476" y="1183725"/>
            <a:ext cx="8401050" cy="34202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300" dirty="0"/>
              <a:t>Ketika </a:t>
            </a:r>
            <a:r>
              <a:rPr lang="en-US" sz="1300" dirty="0" err="1"/>
              <a:t>biaya</a:t>
            </a:r>
            <a:r>
              <a:rPr lang="en-US" sz="1300" dirty="0"/>
              <a:t>  </a:t>
            </a:r>
            <a:r>
              <a:rPr lang="en-US" sz="1300" dirty="0" err="1"/>
              <a:t>dari</a:t>
            </a:r>
            <a:r>
              <a:rPr lang="en-US" sz="1300" dirty="0"/>
              <a:t> unit-unit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,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dibuat</a:t>
            </a:r>
            <a:r>
              <a:rPr lang="en-US" sz="1300" dirty="0"/>
              <a:t>.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300" dirty="0"/>
              <a:t>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100%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(580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dan overhead).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sudah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(100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). 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300" dirty="0"/>
              <a:t>Hal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disebabkan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unit </a:t>
            </a:r>
            <a:r>
              <a:rPr lang="en-US" sz="1300" dirty="0" err="1"/>
              <a:t>selalu</a:t>
            </a:r>
            <a:r>
              <a:rPr lang="en-US" sz="1300" dirty="0"/>
              <a:t> </a:t>
            </a:r>
            <a:r>
              <a:rPr lang="en-US" sz="1300" dirty="0" err="1"/>
              <a:t>sudah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.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mentransfer</a:t>
            </a:r>
            <a:r>
              <a:rPr lang="en-US" sz="1300" dirty="0"/>
              <a:t> unit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berikutnya</a:t>
            </a:r>
            <a:r>
              <a:rPr lang="en-US" sz="1300" dirty="0"/>
              <a:t>, </a:t>
            </a:r>
            <a:r>
              <a:rPr lang="en-US" sz="1300" dirty="0" err="1"/>
              <a:t>apabila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yang </a:t>
            </a:r>
            <a:r>
              <a:rPr lang="en-US" sz="1300" dirty="0" err="1"/>
              <a:t>melakukan</a:t>
            </a:r>
            <a:r>
              <a:rPr lang="en-US" sz="1300" dirty="0"/>
              <a:t> transfer. 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juga</a:t>
            </a:r>
            <a:r>
              <a:rPr lang="en-US" sz="1300" dirty="0"/>
              <a:t> </a:t>
            </a:r>
            <a:r>
              <a:rPr lang="en-US" sz="1300" dirty="0" err="1"/>
              <a:t>sepenuhnya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(100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),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70%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konversi</a:t>
            </a:r>
            <a:r>
              <a:rPr lang="en-US" sz="1300" dirty="0"/>
              <a:t> (100 unit x 70% </a:t>
            </a:r>
            <a:r>
              <a:rPr lang="en-US" sz="1300" dirty="0" err="1"/>
              <a:t>selesai</a:t>
            </a:r>
            <a:r>
              <a:rPr lang="en-US" sz="1300" dirty="0"/>
              <a:t>= 70 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overhead). </a:t>
            </a:r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(7)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690338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371425" y="821775"/>
            <a:ext cx="8401050" cy="42264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dihitung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menambahkan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yang </a:t>
            </a:r>
            <a:r>
              <a:rPr lang="en-US" sz="1300" dirty="0" err="1"/>
              <a:t>terdapat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,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		</a:t>
            </a:r>
            <a:r>
              <a:rPr lang="en-US" sz="1300" dirty="0" err="1"/>
              <a:t>tenaga</a:t>
            </a:r>
            <a:endParaRPr lang="en-US" sz="13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u="sng" dirty="0" err="1"/>
              <a:t>Sebelumnya</a:t>
            </a:r>
            <a:r>
              <a:rPr lang="en-US" sz="1300" dirty="0"/>
              <a:t>			</a:t>
            </a:r>
            <a:r>
              <a:rPr lang="en-US" sz="1300" u="sng" dirty="0" err="1"/>
              <a:t>baku</a:t>
            </a:r>
            <a:r>
              <a:rPr lang="en-US" sz="1300" dirty="0"/>
              <a:t>		</a:t>
            </a:r>
            <a:r>
              <a:rPr lang="en-US" sz="1300" u="sng" dirty="0" err="1"/>
              <a:t>kerja</a:t>
            </a:r>
            <a:r>
              <a:rPr lang="en-US" sz="1300" dirty="0"/>
              <a:t>	</a:t>
            </a:r>
            <a:r>
              <a:rPr lang="en-US" sz="1300" u="sng" dirty="0"/>
              <a:t>overhead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	     			580		 		580			580	   		580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		    		</a:t>
            </a:r>
            <a:r>
              <a:rPr lang="en-US" sz="1300" u="sng" dirty="0"/>
              <a:t> 100</a:t>
            </a:r>
            <a:r>
              <a:rPr lang="en-US" sz="1300" dirty="0"/>
              <a:t>		 		 </a:t>
            </a:r>
            <a:r>
              <a:rPr lang="en-US" sz="1300" u="sng" dirty="0"/>
              <a:t>100	</a:t>
            </a:r>
            <a:r>
              <a:rPr lang="en-US" sz="1300" dirty="0"/>
              <a:t>  		</a:t>
            </a:r>
            <a:r>
              <a:rPr lang="en-US" sz="1300" u="sng" dirty="0"/>
              <a:t>   70</a:t>
            </a:r>
            <a:r>
              <a:rPr lang="en-US" sz="1300" dirty="0"/>
              <a:t>	     		</a:t>
            </a:r>
            <a:r>
              <a:rPr lang="en-US" sz="1300" u="sng" dirty="0"/>
              <a:t>  70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Total unit </a:t>
            </a:r>
            <a:r>
              <a:rPr lang="en-US" sz="1300" dirty="0" err="1"/>
              <a:t>ekuivalen</a:t>
            </a:r>
            <a:r>
              <a:rPr lang="en-US" sz="1300" dirty="0"/>
              <a:t>			     				680		 		680			650	  		650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3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Rata-rata </a:t>
            </a:r>
            <a:r>
              <a:rPr lang="en-US" sz="1300" dirty="0" err="1"/>
              <a:t>tertimbang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 di </a:t>
            </a:r>
            <a:r>
              <a:rPr lang="en-US" sz="1300" dirty="0" err="1"/>
              <a:t>depertemen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		</a:t>
            </a:r>
            <a:r>
              <a:rPr lang="en-US" sz="1300" dirty="0" err="1"/>
              <a:t>tenaga</a:t>
            </a:r>
            <a:endParaRPr lang="en-US" sz="1300" dirty="0"/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/>
              <a:t>										</a:t>
            </a:r>
            <a:r>
              <a:rPr lang="en-US" sz="1300" u="sng" dirty="0" err="1"/>
              <a:t>Sebelumnya</a:t>
            </a:r>
            <a:r>
              <a:rPr lang="en-US" sz="1300" dirty="0"/>
              <a:t>			</a:t>
            </a:r>
            <a:r>
              <a:rPr lang="en-US" sz="1300" u="sng" dirty="0" err="1"/>
              <a:t>baku</a:t>
            </a:r>
            <a:r>
              <a:rPr lang="en-US" sz="1300" dirty="0"/>
              <a:t>		</a:t>
            </a:r>
            <a:r>
              <a:rPr lang="en-US" sz="1300" u="sng" dirty="0" err="1"/>
              <a:t>kerja</a:t>
            </a:r>
            <a:r>
              <a:rPr lang="en-US" sz="1300" dirty="0"/>
              <a:t>	</a:t>
            </a:r>
            <a:r>
              <a:rPr lang="en-US" sz="1300" u="sng" dirty="0"/>
              <a:t>overhead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dipersediaan</a:t>
            </a:r>
            <a:r>
              <a:rPr lang="en-US" sz="1300" dirty="0"/>
              <a:t> </a:t>
            </a:r>
            <a:r>
              <a:rPr lang="en-US" sz="1300" dirty="0" err="1"/>
              <a:t>awal</a:t>
            </a:r>
            <a:r>
              <a:rPr lang="en-US" sz="1300" dirty="0"/>
              <a:t>			 			$  8.320			$ 830		$ 475	       $  518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berjln</a:t>
            </a:r>
            <a:r>
              <a:rPr lang="en-US" sz="1300" dirty="0"/>
              <a:t> 		</a:t>
            </a:r>
            <a:r>
              <a:rPr lang="en-US" sz="1300" u="sng" dirty="0"/>
              <a:t>  25.000</a:t>
            </a:r>
            <a:r>
              <a:rPr lang="en-US" sz="1300" dirty="0"/>
              <a:t>		 	</a:t>
            </a:r>
            <a:r>
              <a:rPr lang="en-US" sz="1300" u="sng" dirty="0"/>
              <a:t>7.296</a:t>
            </a:r>
            <a:r>
              <a:rPr lang="en-US" sz="1300" dirty="0"/>
              <a:t>		</a:t>
            </a:r>
            <a:r>
              <a:rPr lang="en-US" sz="1300" u="sng" dirty="0"/>
              <a:t> 9.210</a:t>
            </a:r>
            <a:r>
              <a:rPr lang="en-US" sz="1300" dirty="0"/>
              <a:t>	       </a:t>
            </a:r>
            <a:r>
              <a:rPr lang="en-US" sz="1300" u="sng" dirty="0"/>
              <a:t>11.052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Tota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dipertgg</a:t>
            </a:r>
            <a:r>
              <a:rPr lang="en-US" sz="1300" dirty="0"/>
              <a:t> </a:t>
            </a:r>
            <a:r>
              <a:rPr lang="en-US" sz="1300" dirty="0" err="1"/>
              <a:t>jwbkan</a:t>
            </a:r>
            <a:r>
              <a:rPr lang="en-US" sz="1300" dirty="0"/>
              <a:t>			$ 33.320			$8.126   	      $9.685	     $11.570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unit </a:t>
            </a:r>
            <a:r>
              <a:rPr lang="en-US" sz="1300" dirty="0" err="1"/>
              <a:t>ekuivalen</a:t>
            </a:r>
            <a:r>
              <a:rPr lang="en-US" sz="1300" dirty="0"/>
              <a:t>			         	</a:t>
            </a:r>
            <a:r>
              <a:rPr lang="en-US" sz="1300" u="sng" dirty="0"/>
              <a:t>	680</a:t>
            </a:r>
            <a:r>
              <a:rPr lang="en-US" sz="1300" dirty="0"/>
              <a:t>		     	</a:t>
            </a:r>
            <a:r>
              <a:rPr lang="en-US" sz="1300" u="sng" dirty="0"/>
              <a:t>    680</a:t>
            </a:r>
            <a:r>
              <a:rPr lang="en-US" sz="1300" dirty="0"/>
              <a:t>	    	</a:t>
            </a:r>
            <a:r>
              <a:rPr lang="en-US" sz="1300" u="sng" dirty="0"/>
              <a:t>   650</a:t>
            </a:r>
            <a:r>
              <a:rPr lang="en-US" sz="1300" dirty="0"/>
              <a:t>	      </a:t>
            </a:r>
            <a:r>
              <a:rPr lang="en-US" sz="1300" u="sng" dirty="0"/>
              <a:t>	  650</a:t>
            </a:r>
          </a:p>
          <a:p>
            <a:pPr marL="0" lvl="0" indent="0" algn="just" defTabSz="361950">
              <a:spcBef>
                <a:spcPts val="100"/>
              </a:spcBef>
            </a:pP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ekuivalen</a:t>
            </a:r>
            <a:r>
              <a:rPr lang="en-US" sz="1300" dirty="0"/>
              <a:t>					       $    49,00		       $  11,95	      $ 14,90	    $  17,80</a:t>
            </a:r>
          </a:p>
          <a:p>
            <a:pPr marL="0" lvl="0" indent="0" algn="just" defTabSz="361950">
              <a:spcBef>
                <a:spcPts val="100"/>
              </a:spcBef>
            </a:pPr>
            <a:endParaRPr lang="en-US" sz="1300" dirty="0"/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00" y="168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(8)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82177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700654711"/>
      </p:ext>
    </p:extLst>
  </p:cSld>
  <p:clrMapOvr>
    <a:masterClrMapping/>
  </p:clrMapOvr>
</p:sld>
</file>

<file path=ppt/theme/theme1.xml><?xml version="1.0" encoding="utf-8"?>
<a:theme xmlns:a="http://schemas.openxmlformats.org/drawingml/2006/main" name="Eco-Friendly Minitheme by Slidesgo">
  <a:themeElements>
    <a:clrScheme name="Simple Light">
      <a:dk1>
        <a:srgbClr val="000000"/>
      </a:dk1>
      <a:lt1>
        <a:srgbClr val="FFFFFF"/>
      </a:lt1>
      <a:dk2>
        <a:srgbClr val="57A3A3"/>
      </a:dk2>
      <a:lt2>
        <a:srgbClr val="ABDFD1"/>
      </a:lt2>
      <a:accent1>
        <a:srgbClr val="FFE8E6"/>
      </a:accent1>
      <a:accent2>
        <a:srgbClr val="FFCCAB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4588</Words>
  <Application>Microsoft Office PowerPoint</Application>
  <PresentationFormat>On-screen Show (16:9)</PresentationFormat>
  <Paragraphs>280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Caveat Brush</vt:lpstr>
      <vt:lpstr>Poppins</vt:lpstr>
      <vt:lpstr>Wingdings</vt:lpstr>
      <vt:lpstr>Arial</vt:lpstr>
      <vt:lpstr>Eco-Friendly Minitheme by Slidesgo</vt:lpstr>
      <vt:lpstr>SISTEM PERHITUNGAN BIAYA BERDASARKAN PROSES (PROCESS COSTING)  - Part 2 -</vt:lpstr>
      <vt:lpstr>Laporan Biaya Produksi</vt:lpstr>
      <vt:lpstr>Laporan Biaya Produksi (2)</vt:lpstr>
      <vt:lpstr>Laporan Biaya Produksi (3)</vt:lpstr>
      <vt:lpstr>Laporan Biaya Produksi (4)</vt:lpstr>
      <vt:lpstr>Laporan Biaya Produksi (5)</vt:lpstr>
      <vt:lpstr>Laporan Biaya Produksi (6)</vt:lpstr>
      <vt:lpstr>Laporan Biaya Produksi (7)</vt:lpstr>
      <vt:lpstr>Laporan Biaya Produksi (8)</vt:lpstr>
      <vt:lpstr>Laporan Biaya Produksi (9)</vt:lpstr>
      <vt:lpstr>Peningkatan dalam Kuantitas Produksi Ketika Bahan Baku Ditambahkan</vt:lpstr>
      <vt:lpstr>Peningkatan dalam Kuantitas Produksi Ketika Bahan Baku Ditambahkan (2)</vt:lpstr>
      <vt:lpstr>Peningkatan dalam Kuantitas Produksi Ketika Bahan Baku Ditambahkan (3)</vt:lpstr>
      <vt:lpstr>Peningkatan dalam Kuantitas Produksi Ketika Bahan Baku Ditambahkan (4)</vt:lpstr>
      <vt:lpstr>Peningkatan dalam Kuantitas Produksi Ketika Bahan Baku Ditambahkan (5)</vt:lpstr>
      <vt:lpstr>Sistem Perhitunan Biaya Berdasarkan Proses dengan Asumsi Aliran Biaya FIFO</vt:lpstr>
      <vt:lpstr>Sistem Perhitunan Biaya Berdasarkan Proses dengan Asumsi Aliran Biaya FIFO (2)</vt:lpstr>
      <vt:lpstr>Sistem Perhitunan Biaya Berdasarkan Proses dengan Asumsi Aliran Biaya FIFO (3)</vt:lpstr>
      <vt:lpstr>Sistem Perhitunan Biaya Berdasarkan Proses dengan Asumsi Aliran Biaya FIFO (4)</vt:lpstr>
      <vt:lpstr>Sistem Perhitunan Biaya Berdasarkan Proses dengan Asumsi Aliran Biaya FIFO (5)</vt:lpstr>
      <vt:lpstr>Sistem Perhitunan Biaya Berdasarkan Proses dengan Asumsi Aliran Biaya FIFO (6)</vt:lpstr>
      <vt:lpstr>Sistem Perhitunan Biaya Berdasarkan Proses dengan Asumsi Aliran Biaya FIFO (7)</vt:lpstr>
      <vt:lpstr>Sistem Perhitunan Biaya Berdasarkan Proses dengan Asumsi Aliran Biaya FIFO (8)</vt:lpstr>
      <vt:lpstr>Sistem Perhitunan Biaya Berdasarkan Proses dengan Asumsi Aliran Biaya FIFO (9)</vt:lpstr>
      <vt:lpstr>Sistem Perhitunan Biaya Berdasarkan Proses dengan Asumsi Aliran Biaya FIFO (10)</vt:lpstr>
      <vt:lpstr>Sistem Perhitunan Biaya Berdasarkan Proses dengan Asumsi Aliran Biaya FIFO (11)</vt:lpstr>
      <vt:lpstr>Sistem Perhitunan Biaya Berdasarkan Proses dengan Asumsi Aliran Biaya FIFO (12)</vt:lpstr>
      <vt:lpstr>Sistem Perhitunan Biaya Berdasarkan Proses dengan Asumsi Aliran Biaya FIFO (13)</vt:lpstr>
      <vt:lpstr>Sistem Perhitunan Biaya Berdasarkan Proses dengan Asumsi Aliran Biaya FIFO (14)</vt:lpstr>
      <vt:lpstr>Sistem Perhitungan Biaya Berdasarkan Proses dengan Asumsi Aliran Biaya FIFO (15)</vt:lpstr>
      <vt:lpstr>Sistem Perhitunan Biaya Berdasarkan Proses dengan Asumsi Aliran Biaya FIFO (16)</vt:lpstr>
      <vt:lpstr>Sistem Perhitunan Biaya Berdasarkan Proses dengan Asumsi Aliran Biaya FIFO (17)</vt:lpstr>
      <vt:lpstr>Sistem Perhitunan Biaya Berdasarkan Proses dengan Asumsi Aliran Biaya FIFO (18)</vt:lpstr>
      <vt:lpstr>Sistem Perhitunan Biaya Berdasarkan Proses dengan Asumsi Aliran Biaya FIFO (19)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Eco-Friendly Minitheme</dc:title>
  <dc:creator>Monic</dc:creator>
  <cp:lastModifiedBy>Mery</cp:lastModifiedBy>
  <cp:revision>51</cp:revision>
  <dcterms:modified xsi:type="dcterms:W3CDTF">2024-11-20T03:03:28Z</dcterms:modified>
</cp:coreProperties>
</file>